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99" r:id="rId2"/>
    <p:sldId id="282" r:id="rId3"/>
    <p:sldId id="286" r:id="rId4"/>
    <p:sldId id="298" r:id="rId5"/>
    <p:sldId id="283" r:id="rId6"/>
    <p:sldId id="292" r:id="rId7"/>
    <p:sldId id="293" r:id="rId8"/>
    <p:sldId id="295" r:id="rId9"/>
  </p:sldIdLst>
  <p:sldSz cx="9144000" cy="5143500" type="screen16x9"/>
  <p:notesSz cx="6808788" cy="9940925"/>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7" d="100"/>
          <a:sy n="147" d="100"/>
        </p:scale>
        <p:origin x="-594"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56038" y="0"/>
            <a:ext cx="2951162" cy="496888"/>
          </a:xfrm>
          <a:prstGeom prst="rect">
            <a:avLst/>
          </a:prstGeom>
        </p:spPr>
        <p:txBody>
          <a:bodyPr vert="horz" lIns="91440" tIns="45720" rIns="91440" bIns="45720" rtlCol="0"/>
          <a:lstStyle>
            <a:lvl1pPr algn="r">
              <a:defRPr sz="1200"/>
            </a:lvl1pPr>
          </a:lstStyle>
          <a:p>
            <a:fld id="{840233D2-A347-4B89-BEA2-8C1F056F9492}" type="datetimeFigureOut">
              <a:rPr lang="uk-UA" smtClean="0"/>
              <a:pPr/>
              <a:t>19.12.2024</a:t>
            </a:fld>
            <a:endParaRPr lang="uk-UA"/>
          </a:p>
        </p:txBody>
      </p:sp>
      <p:sp>
        <p:nvSpPr>
          <p:cNvPr id="4" name="Образ слайда 3"/>
          <p:cNvSpPr>
            <a:spLocks noGrp="1" noRot="1" noChangeAspect="1"/>
          </p:cNvSpPr>
          <p:nvPr>
            <p:ph type="sldImg" idx="2"/>
          </p:nvPr>
        </p:nvSpPr>
        <p:spPr>
          <a:xfrm>
            <a:off x="92075" y="746125"/>
            <a:ext cx="6624638" cy="372745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1038" y="4721225"/>
            <a:ext cx="5446712" cy="447357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9442450"/>
            <a:ext cx="2951163" cy="496888"/>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56038" y="9442450"/>
            <a:ext cx="2951162" cy="496888"/>
          </a:xfrm>
          <a:prstGeom prst="rect">
            <a:avLst/>
          </a:prstGeom>
        </p:spPr>
        <p:txBody>
          <a:bodyPr vert="horz" lIns="91440" tIns="45720" rIns="91440" bIns="45720" rtlCol="0" anchor="b"/>
          <a:lstStyle>
            <a:lvl1pPr algn="r">
              <a:defRPr sz="1200"/>
            </a:lvl1pPr>
          </a:lstStyle>
          <a:p>
            <a:fld id="{907B1ACD-5771-4DA6-8199-CD2FEEE2CEB2}" type="slidenum">
              <a:rPr lang="uk-UA" smtClean="0"/>
              <a:pPr/>
              <a:t>‹#›</a:t>
            </a:fld>
            <a:endParaRPr lang="uk-U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uk-UA" smtClean="0"/>
              <a:t>Зразок заголовка</a:t>
            </a:r>
            <a:endParaRPr lang="uk-UA"/>
          </a:p>
        </p:txBody>
      </p:sp>
      <p:sp>
        <p:nvSpPr>
          <p:cNvPr id="3" name="Пі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Зразок підзаголовка</a:t>
            </a:r>
            <a:endParaRPr lang="uk-UA"/>
          </a:p>
        </p:txBody>
      </p:sp>
      <p:sp>
        <p:nvSpPr>
          <p:cNvPr id="4" name="Місце для дати 3"/>
          <p:cNvSpPr>
            <a:spLocks noGrp="1"/>
          </p:cNvSpPr>
          <p:nvPr>
            <p:ph type="dt" sz="half" idx="10"/>
          </p:nvPr>
        </p:nvSpPr>
        <p:spPr/>
        <p:txBody>
          <a:bodyPr/>
          <a:lstStyle/>
          <a:p>
            <a:fld id="{C90A66AE-81F5-474A-B74B-EE41E9320F19}" type="datetimeFigureOut">
              <a:rPr lang="uk-UA" smtClean="0"/>
              <a:pPr/>
              <a:t>19.12.2024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764F593F-0D5B-4CF0-BEE2-6583C73E7271}"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C90A66AE-81F5-474A-B74B-EE41E9320F19}" type="datetimeFigureOut">
              <a:rPr lang="uk-UA" smtClean="0"/>
              <a:pPr/>
              <a:t>19.12.2024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764F593F-0D5B-4CF0-BEE2-6583C73E7271}"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05979"/>
            <a:ext cx="2057400" cy="4388644"/>
          </a:xfrm>
        </p:spPr>
        <p:txBody>
          <a:bodyPr vert="eaVert"/>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a:xfrm>
            <a:off x="457200" y="205979"/>
            <a:ext cx="6019800" cy="4388644"/>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C90A66AE-81F5-474A-B74B-EE41E9320F19}" type="datetimeFigureOut">
              <a:rPr lang="uk-UA" smtClean="0"/>
              <a:pPr/>
              <a:t>19.12.2024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764F593F-0D5B-4CF0-BEE2-6583C73E7271}"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C90A66AE-81F5-474A-B74B-EE41E9320F19}" type="datetimeFigureOut">
              <a:rPr lang="uk-UA" smtClean="0"/>
              <a:pPr/>
              <a:t>19.12.2024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764F593F-0D5B-4CF0-BEE2-6583C73E7271}"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uk-UA" smtClean="0"/>
              <a:t>Зразок заголовка</a:t>
            </a:r>
            <a:endParaRPr lang="uk-UA"/>
          </a:p>
        </p:txBody>
      </p:sp>
      <p:sp>
        <p:nvSpPr>
          <p:cNvPr id="3" name="Місце для тексту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Місце для дати 3"/>
          <p:cNvSpPr>
            <a:spLocks noGrp="1"/>
          </p:cNvSpPr>
          <p:nvPr>
            <p:ph type="dt" sz="half" idx="10"/>
          </p:nvPr>
        </p:nvSpPr>
        <p:spPr/>
        <p:txBody>
          <a:bodyPr/>
          <a:lstStyle/>
          <a:p>
            <a:fld id="{C90A66AE-81F5-474A-B74B-EE41E9320F19}" type="datetimeFigureOut">
              <a:rPr lang="uk-UA" smtClean="0"/>
              <a:pPr/>
              <a:t>19.12.2024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764F593F-0D5B-4CF0-BEE2-6583C73E7271}" type="slidenum">
              <a:rPr lang="uk-UA" smtClean="0"/>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вмісту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дати 4"/>
          <p:cNvSpPr>
            <a:spLocks noGrp="1"/>
          </p:cNvSpPr>
          <p:nvPr>
            <p:ph type="dt" sz="half" idx="10"/>
          </p:nvPr>
        </p:nvSpPr>
        <p:spPr/>
        <p:txBody>
          <a:bodyPr/>
          <a:lstStyle/>
          <a:p>
            <a:fld id="{C90A66AE-81F5-474A-B74B-EE41E9320F19}" type="datetimeFigureOut">
              <a:rPr lang="uk-UA" smtClean="0"/>
              <a:pPr/>
              <a:t>19.12.2024</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764F593F-0D5B-4CF0-BEE2-6583C73E7271}"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uk-UA" smtClean="0"/>
              <a:t>Зразок заголовка</a:t>
            </a:r>
            <a:endParaRPr lang="uk-UA"/>
          </a:p>
        </p:txBody>
      </p:sp>
      <p:sp>
        <p:nvSpPr>
          <p:cNvPr id="3" name="Місце для тексту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Місце для вмісту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тексту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Місце для вмісту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7" name="Місце для дати 6"/>
          <p:cNvSpPr>
            <a:spLocks noGrp="1"/>
          </p:cNvSpPr>
          <p:nvPr>
            <p:ph type="dt" sz="half" idx="10"/>
          </p:nvPr>
        </p:nvSpPr>
        <p:spPr/>
        <p:txBody>
          <a:bodyPr/>
          <a:lstStyle/>
          <a:p>
            <a:fld id="{C90A66AE-81F5-474A-B74B-EE41E9320F19}" type="datetimeFigureOut">
              <a:rPr lang="uk-UA" smtClean="0"/>
              <a:pPr/>
              <a:t>19.12.2024</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764F593F-0D5B-4CF0-BEE2-6583C73E7271}"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дати 2"/>
          <p:cNvSpPr>
            <a:spLocks noGrp="1"/>
          </p:cNvSpPr>
          <p:nvPr>
            <p:ph type="dt" sz="half" idx="10"/>
          </p:nvPr>
        </p:nvSpPr>
        <p:spPr/>
        <p:txBody>
          <a:bodyPr/>
          <a:lstStyle/>
          <a:p>
            <a:fld id="{C90A66AE-81F5-474A-B74B-EE41E9320F19}" type="datetimeFigureOut">
              <a:rPr lang="uk-UA" smtClean="0"/>
              <a:pPr/>
              <a:t>19.12.2024</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764F593F-0D5B-4CF0-BEE2-6583C73E7271}"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C90A66AE-81F5-474A-B74B-EE41E9320F19}" type="datetimeFigureOut">
              <a:rPr lang="uk-UA" smtClean="0"/>
              <a:pPr/>
              <a:t>19.12.2024</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764F593F-0D5B-4CF0-BEE2-6583C73E7271}"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uk-UA" smtClean="0"/>
              <a:t>Зразок заголовка</a:t>
            </a:r>
            <a:endParaRPr lang="uk-UA"/>
          </a:p>
        </p:txBody>
      </p:sp>
      <p:sp>
        <p:nvSpPr>
          <p:cNvPr id="3" name="Місце для вмісту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тексту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C90A66AE-81F5-474A-B74B-EE41E9320F19}" type="datetimeFigureOut">
              <a:rPr lang="uk-UA" smtClean="0"/>
              <a:pPr/>
              <a:t>19.12.2024</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764F593F-0D5B-4CF0-BEE2-6583C73E7271}"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uk-UA" smtClean="0"/>
              <a:t>Зразок заголовка</a:t>
            </a:r>
            <a:endParaRPr lang="uk-UA"/>
          </a:p>
        </p:txBody>
      </p:sp>
      <p:sp>
        <p:nvSpPr>
          <p:cNvPr id="3" name="Місце для зображення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C90A66AE-81F5-474A-B74B-EE41E9320F19}" type="datetimeFigureOut">
              <a:rPr lang="uk-UA" smtClean="0"/>
              <a:pPr/>
              <a:t>19.12.2024</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764F593F-0D5B-4CF0-BEE2-6583C73E7271}" type="slidenum">
              <a:rPr lang="uk-UA" smtClean="0"/>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uk-UA" smtClean="0"/>
              <a:t>Зразок заголовка</a:t>
            </a:r>
            <a:endParaRPr lang="uk-UA"/>
          </a:p>
        </p:txBody>
      </p:sp>
      <p:sp>
        <p:nvSpPr>
          <p:cNvPr id="3" name="Місце для тексту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0A66AE-81F5-474A-B74B-EE41E9320F19}" type="datetimeFigureOut">
              <a:rPr lang="uk-UA" smtClean="0"/>
              <a:pPr/>
              <a:t>19.12.2024</a:t>
            </a:fld>
            <a:endParaRPr lang="uk-UA"/>
          </a:p>
        </p:txBody>
      </p:sp>
      <p:sp>
        <p:nvSpPr>
          <p:cNvPr id="5" name="Місце для нижнього колонтитула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64F593F-0D5B-4CF0-BEE2-6583C73E7271}"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1" Type="http://schemas.openxmlformats.org/officeDocument/2006/relationships/image" Target="../media/image31.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1" Type="http://schemas.openxmlformats.org/officeDocument/2006/relationships/image" Target="../media/image31.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5000">
              <a:schemeClr val="tx2">
                <a:lumMod val="60000"/>
                <a:lumOff val="4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9" name="Прямоугольник 8"/>
          <p:cNvSpPr/>
          <p:nvPr/>
        </p:nvSpPr>
        <p:spPr>
          <a:xfrm>
            <a:off x="395536" y="123478"/>
            <a:ext cx="6552728" cy="523220"/>
          </a:xfrm>
          <a:prstGeom prst="rect">
            <a:avLst/>
          </a:prstGeom>
        </p:spPr>
        <p:txBody>
          <a:bodyPr wrap="square">
            <a:spAutoFit/>
          </a:bodyPr>
          <a:lstStyle/>
          <a:p>
            <a:pPr algn="ctr"/>
            <a:r>
              <a:rPr lang="uk-UA" sz="2800" b="1" dirty="0" smtClean="0">
                <a:solidFill>
                  <a:schemeClr val="bg1">
                    <a:lumMod val="95000"/>
                  </a:schemeClr>
                </a:solidFill>
                <a:latin typeface="Times New Roman" pitchFamily="18" charset="0"/>
                <a:cs typeface="Times New Roman" pitchFamily="18" charset="0"/>
              </a:rPr>
              <a:t>ГУ ДПС у Кіровоградській області</a:t>
            </a:r>
            <a:endParaRPr lang="uk-UA" sz="2800" b="1" dirty="0">
              <a:solidFill>
                <a:schemeClr val="bg1">
                  <a:lumMod val="95000"/>
                </a:schemeClr>
              </a:solidFill>
              <a:latin typeface="Times New Roman" pitchFamily="18" charset="0"/>
              <a:cs typeface="Times New Roman" pitchFamily="18" charset="0"/>
            </a:endParaRPr>
          </a:p>
        </p:txBody>
      </p:sp>
      <p:pic>
        <p:nvPicPr>
          <p:cNvPr id="10" name="Рисунок 9" descr="Рисунок1.png"/>
          <p:cNvPicPr/>
          <p:nvPr/>
        </p:nvPicPr>
        <p:blipFill>
          <a:blip r:embed="rId2" cstate="print"/>
          <a:stretch>
            <a:fillRect/>
          </a:stretch>
        </p:blipFill>
        <p:spPr>
          <a:xfrm>
            <a:off x="7164288" y="195486"/>
            <a:ext cx="1872208" cy="432048"/>
          </a:xfrm>
          <a:prstGeom prst="rect">
            <a:avLst/>
          </a:prstGeom>
        </p:spPr>
      </p:pic>
      <p:sp>
        <p:nvSpPr>
          <p:cNvPr id="15" name="TextBox 14"/>
          <p:cNvSpPr txBox="1"/>
          <p:nvPr/>
        </p:nvSpPr>
        <p:spPr>
          <a:xfrm>
            <a:off x="179512" y="1491630"/>
            <a:ext cx="8856984" cy="1200329"/>
          </a:xfrm>
          <a:prstGeom prst="rect">
            <a:avLst/>
          </a:prstGeom>
          <a:noFill/>
        </p:spPr>
        <p:txBody>
          <a:bodyPr wrap="square" rtlCol="0">
            <a:spAutoFit/>
          </a:bodyPr>
          <a:lstStyle/>
          <a:p>
            <a:pPr algn="ctr"/>
            <a:r>
              <a:rPr lang="uk-UA" sz="3600" b="1" dirty="0" err="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Times New Roman" pitchFamily="18" charset="0"/>
                <a:cs typeface="Times New Roman" pitchFamily="18" charset="0"/>
              </a:rPr>
              <a:t>Комплаєнс</a:t>
            </a:r>
            <a:r>
              <a:rPr lang="uk-UA" sz="36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Times New Roman" pitchFamily="18" charset="0"/>
                <a:cs typeface="Times New Roman" pitchFamily="18" charset="0"/>
              </a:rPr>
              <a:t> податкових ризиків :</a:t>
            </a:r>
          </a:p>
          <a:p>
            <a:pPr algn="ctr"/>
            <a:r>
              <a:rPr lang="uk-UA"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новий  підхід до податкових перевірок</a:t>
            </a:r>
            <a:endParaRPr lang="uk-UA"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6" name="Прямоугольник 15"/>
          <p:cNvSpPr/>
          <p:nvPr/>
        </p:nvSpPr>
        <p:spPr>
          <a:xfrm>
            <a:off x="539552" y="1635646"/>
            <a:ext cx="72008" cy="93610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 xmlns:a16="http://schemas.microsoft.com/office/drawing/2014/main" id="{4ED116C6-3DD9-D422-C018-CF5560C4BA99}"/>
              </a:ext>
            </a:extLst>
          </p:cNvPr>
          <p:cNvPicPr>
            <a:picLocks noChangeAspect="1"/>
          </p:cNvPicPr>
          <p:nvPr/>
        </p:nvPicPr>
        <p:blipFill>
          <a:blip r:embed="rId2" cstate="print"/>
          <a:stretch>
            <a:fillRect/>
          </a:stretch>
        </p:blipFill>
        <p:spPr>
          <a:xfrm>
            <a:off x="-180528" y="51470"/>
            <a:ext cx="9324528" cy="50920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Прямокутник: округлені кути 27">
            <a:extLst>
              <a:ext uri="{FF2B5EF4-FFF2-40B4-BE49-F238E27FC236}">
                <a16:creationId xmlns="" xmlns:a16="http://schemas.microsoft.com/office/drawing/2014/main" id="{EBD02E64-B611-F4BB-9F81-E5CB0E2A755D}"/>
              </a:ext>
            </a:extLst>
          </p:cNvPr>
          <p:cNvSpPr/>
          <p:nvPr/>
        </p:nvSpPr>
        <p:spPr>
          <a:xfrm>
            <a:off x="2021840" y="5780183"/>
            <a:ext cx="9331960" cy="634685"/>
          </a:xfrm>
          <a:prstGeom prst="roundRect">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скругленные углы 18">
            <a:extLst>
              <a:ext uri="{FF2B5EF4-FFF2-40B4-BE49-F238E27FC236}">
                <a16:creationId xmlns="" xmlns:a16="http://schemas.microsoft.com/office/drawing/2014/main" id="{093898FA-219C-5599-4226-084B99A8975E}"/>
              </a:ext>
            </a:extLst>
          </p:cNvPr>
          <p:cNvSpPr/>
          <p:nvPr/>
        </p:nvSpPr>
        <p:spPr>
          <a:xfrm>
            <a:off x="179512" y="1779662"/>
            <a:ext cx="8820980" cy="2016225"/>
          </a:xfrm>
          <a:prstGeom prst="roundRect">
            <a:avLst/>
          </a:prstGeom>
          <a:solidFill>
            <a:srgbClr val="F2D96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uk-UA" sz="20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«КОМПЛАЄНС» </a:t>
            </a:r>
            <a:r>
              <a:rPr lang="uk-UA" sz="1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це система заходів та процедур, що здійснюються податковими органами з метою підвищення рівня добровільного виконання податкових та інших обов’язків платниками податків, відповідно до вимог податкового та іншого законодавства, контроль за дотриманням якого покладено на органи ДПС, та зменшення ймовірності настання податкового ризику (</a:t>
            </a:r>
            <a:r>
              <a:rPr lang="uk-UA" sz="18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комплаєнс-ризику</a:t>
            </a:r>
            <a:r>
              <a:rPr lang="uk-UA" sz="18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ru-RU" sz="18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a:r>
            <a:br>
              <a:rPr lang="ru-RU" sz="18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br>
            <a:endParaRPr lang="x-none" dirty="0">
              <a:solidFill>
                <a:schemeClr val="tx1"/>
              </a:solidFill>
            </a:endParaRPr>
          </a:p>
        </p:txBody>
      </p:sp>
      <p:sp>
        <p:nvSpPr>
          <p:cNvPr id="22" name="Прямоугольник: скругленные углы 21">
            <a:extLst>
              <a:ext uri="{FF2B5EF4-FFF2-40B4-BE49-F238E27FC236}">
                <a16:creationId xmlns="" xmlns:a16="http://schemas.microsoft.com/office/drawing/2014/main" id="{0C7422CC-6084-C8C5-93E8-D3F9D75D4FC4}"/>
              </a:ext>
            </a:extLst>
          </p:cNvPr>
          <p:cNvSpPr/>
          <p:nvPr/>
        </p:nvSpPr>
        <p:spPr>
          <a:xfrm>
            <a:off x="251520" y="4011910"/>
            <a:ext cx="8748971" cy="864096"/>
          </a:xfrm>
          <a:prstGeom prst="roundRect">
            <a:avLst/>
          </a:prstGeom>
          <a:solidFill>
            <a:srgbClr val="F2D96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ru-RU" sz="2000" b="1" dirty="0" err="1">
                <a:solidFill>
                  <a:schemeClr val="tx1"/>
                </a:solidFill>
                <a:latin typeface="Times New Roman" pitchFamily="18" charset="0"/>
                <a:cs typeface="Times New Roman" pitchFamily="18" charset="0"/>
              </a:rPr>
              <a:t>Комплаєнс-ризики</a:t>
            </a:r>
            <a:r>
              <a:rPr lang="ru-RU" sz="2000" b="1" dirty="0">
                <a:solidFill>
                  <a:schemeClr val="tx1"/>
                </a:solidFill>
                <a:latin typeface="Times New Roman" pitchFamily="18" charset="0"/>
                <a:cs typeface="Times New Roman" pitchFamily="18" charset="0"/>
              </a:rPr>
              <a:t> </a:t>
            </a:r>
            <a:r>
              <a:rPr lang="ru-RU" b="1" dirty="0">
                <a:solidFill>
                  <a:schemeClr val="tx1"/>
                </a:solidFill>
                <a:latin typeface="Times New Roman" pitchFamily="18" charset="0"/>
                <a:cs typeface="Times New Roman" pitchFamily="18" charset="0"/>
              </a:rPr>
              <a:t>— </a:t>
            </a:r>
            <a:r>
              <a:rPr lang="ru-RU" b="1" dirty="0" err="1">
                <a:solidFill>
                  <a:schemeClr val="tx1"/>
                </a:solidFill>
                <a:latin typeface="Times New Roman" pitchFamily="18" charset="0"/>
                <a:cs typeface="Times New Roman" pitchFamily="18" charset="0"/>
              </a:rPr>
              <a:t>це</a:t>
            </a:r>
            <a:r>
              <a:rPr lang="ru-RU" b="1" dirty="0">
                <a:solidFill>
                  <a:schemeClr val="tx1"/>
                </a:solidFill>
                <a:latin typeface="Times New Roman" pitchFamily="18" charset="0"/>
                <a:cs typeface="Times New Roman" pitchFamily="18" charset="0"/>
              </a:rPr>
              <a:t> </a:t>
            </a:r>
            <a:r>
              <a:rPr lang="ru-RU" b="1" dirty="0" err="1">
                <a:solidFill>
                  <a:schemeClr val="tx1"/>
                </a:solidFill>
                <a:latin typeface="Times New Roman" pitchFamily="18" charset="0"/>
                <a:cs typeface="Times New Roman" pitchFamily="18" charset="0"/>
              </a:rPr>
              <a:t>ймовірність</a:t>
            </a:r>
            <a:r>
              <a:rPr lang="ru-RU" b="1" dirty="0">
                <a:solidFill>
                  <a:schemeClr val="tx1"/>
                </a:solidFill>
                <a:latin typeface="Times New Roman" pitchFamily="18" charset="0"/>
                <a:cs typeface="Times New Roman" pitchFamily="18" charset="0"/>
              </a:rPr>
              <a:t> того, </a:t>
            </a:r>
            <a:r>
              <a:rPr lang="ru-RU" b="1" dirty="0" err="1">
                <a:solidFill>
                  <a:schemeClr val="tx1"/>
                </a:solidFill>
                <a:latin typeface="Times New Roman" pitchFamily="18" charset="0"/>
                <a:cs typeface="Times New Roman" pitchFamily="18" charset="0"/>
              </a:rPr>
              <a:t>що</a:t>
            </a:r>
            <a:r>
              <a:rPr lang="ru-RU" b="1" dirty="0">
                <a:solidFill>
                  <a:schemeClr val="tx1"/>
                </a:solidFill>
                <a:latin typeface="Times New Roman" pitchFamily="18" charset="0"/>
                <a:cs typeface="Times New Roman" pitchFamily="18" charset="0"/>
              </a:rPr>
              <a:t> платники </a:t>
            </a:r>
            <a:r>
              <a:rPr lang="ru-RU" b="1" dirty="0" err="1">
                <a:solidFill>
                  <a:schemeClr val="tx1"/>
                </a:solidFill>
                <a:latin typeface="Times New Roman" pitchFamily="18" charset="0"/>
                <a:cs typeface="Times New Roman" pitchFamily="18" charset="0"/>
              </a:rPr>
              <a:t>податків</a:t>
            </a:r>
            <a:r>
              <a:rPr lang="ru-RU" b="1" dirty="0">
                <a:solidFill>
                  <a:schemeClr val="tx1"/>
                </a:solidFill>
                <a:latin typeface="Times New Roman" pitchFamily="18" charset="0"/>
                <a:cs typeface="Times New Roman" pitchFamily="18" charset="0"/>
              </a:rPr>
              <a:t> не </a:t>
            </a:r>
            <a:r>
              <a:rPr lang="ru-RU" b="1" dirty="0" err="1">
                <a:solidFill>
                  <a:schemeClr val="tx1"/>
                </a:solidFill>
                <a:latin typeface="Times New Roman" pitchFamily="18" charset="0"/>
                <a:cs typeface="Times New Roman" pitchFamily="18" charset="0"/>
              </a:rPr>
              <a:t>будуть</a:t>
            </a:r>
            <a:r>
              <a:rPr lang="ru-RU" b="1" dirty="0">
                <a:solidFill>
                  <a:schemeClr val="tx1"/>
                </a:solidFill>
                <a:latin typeface="Times New Roman" pitchFamily="18" charset="0"/>
                <a:cs typeface="Times New Roman" pitchFamily="18" charset="0"/>
              </a:rPr>
              <a:t> </a:t>
            </a:r>
            <a:r>
              <a:rPr lang="ru-RU" b="1" dirty="0" err="1">
                <a:solidFill>
                  <a:schemeClr val="tx1"/>
                </a:solidFill>
                <a:latin typeface="Times New Roman" pitchFamily="18" charset="0"/>
                <a:cs typeface="Times New Roman" pitchFamily="18" charset="0"/>
              </a:rPr>
              <a:t>виконувати</a:t>
            </a:r>
            <a:r>
              <a:rPr lang="ru-RU" b="1" dirty="0">
                <a:solidFill>
                  <a:schemeClr val="tx1"/>
                </a:solidFill>
                <a:latin typeface="Times New Roman" pitchFamily="18" charset="0"/>
                <a:cs typeface="Times New Roman" pitchFamily="18" charset="0"/>
              </a:rPr>
              <a:t> </a:t>
            </a:r>
            <a:r>
              <a:rPr lang="ru-RU" b="1" dirty="0" err="1">
                <a:solidFill>
                  <a:schemeClr val="tx1"/>
                </a:solidFill>
                <a:latin typeface="Times New Roman" pitchFamily="18" charset="0"/>
                <a:cs typeface="Times New Roman" pitchFamily="18" charset="0"/>
              </a:rPr>
              <a:t>свої</a:t>
            </a:r>
            <a:r>
              <a:rPr lang="ru-RU" b="1" dirty="0">
                <a:solidFill>
                  <a:schemeClr val="tx1"/>
                </a:solidFill>
                <a:latin typeface="Times New Roman" pitchFamily="18" charset="0"/>
                <a:cs typeface="Times New Roman" pitchFamily="18" charset="0"/>
              </a:rPr>
              <a:t> </a:t>
            </a:r>
            <a:r>
              <a:rPr lang="ru-RU" b="1" dirty="0" err="1">
                <a:solidFill>
                  <a:schemeClr val="tx1"/>
                </a:solidFill>
                <a:latin typeface="Times New Roman" pitchFamily="18" charset="0"/>
                <a:cs typeface="Times New Roman" pitchFamily="18" charset="0"/>
              </a:rPr>
              <a:t>податкові</a:t>
            </a:r>
            <a:r>
              <a:rPr lang="ru-RU" b="1" dirty="0">
                <a:solidFill>
                  <a:schemeClr val="tx1"/>
                </a:solidFill>
                <a:latin typeface="Times New Roman" pitchFamily="18" charset="0"/>
                <a:cs typeface="Times New Roman" pitchFamily="18" charset="0"/>
              </a:rPr>
              <a:t> </a:t>
            </a:r>
            <a:r>
              <a:rPr lang="ru-RU" b="1" dirty="0" err="1">
                <a:solidFill>
                  <a:schemeClr val="tx1"/>
                </a:solidFill>
                <a:latin typeface="Times New Roman" pitchFamily="18" charset="0"/>
                <a:cs typeface="Times New Roman" pitchFamily="18" charset="0"/>
              </a:rPr>
              <a:t>обов'язки</a:t>
            </a:r>
            <a:r>
              <a:rPr lang="ru-RU" b="1" dirty="0">
                <a:solidFill>
                  <a:schemeClr val="tx1"/>
                </a:solidFill>
                <a:latin typeface="Times New Roman" pitchFamily="18" charset="0"/>
                <a:cs typeface="Times New Roman" pitchFamily="18" charset="0"/>
              </a:rPr>
              <a:t> </a:t>
            </a:r>
            <a:r>
              <a:rPr lang="ru-RU" b="1" dirty="0" err="1">
                <a:solidFill>
                  <a:schemeClr val="tx1"/>
                </a:solidFill>
                <a:latin typeface="Times New Roman" pitchFamily="18" charset="0"/>
                <a:cs typeface="Times New Roman" pitchFamily="18" charset="0"/>
              </a:rPr>
              <a:t>належним</a:t>
            </a:r>
            <a:r>
              <a:rPr lang="ru-RU" b="1" dirty="0">
                <a:solidFill>
                  <a:schemeClr val="tx1"/>
                </a:solidFill>
                <a:latin typeface="Times New Roman" pitchFamily="18" charset="0"/>
                <a:cs typeface="Times New Roman" pitchFamily="18" charset="0"/>
              </a:rPr>
              <a:t> чином </a:t>
            </a:r>
            <a:r>
              <a:rPr lang="ru-RU" b="1" dirty="0" err="1">
                <a:solidFill>
                  <a:schemeClr val="tx1"/>
                </a:solidFill>
                <a:latin typeface="Times New Roman" pitchFamily="18" charset="0"/>
                <a:cs typeface="Times New Roman" pitchFamily="18" charset="0"/>
              </a:rPr>
              <a:t>або</a:t>
            </a:r>
            <a:r>
              <a:rPr lang="ru-RU" b="1" dirty="0">
                <a:solidFill>
                  <a:schemeClr val="tx1"/>
                </a:solidFill>
                <a:latin typeface="Times New Roman" pitchFamily="18" charset="0"/>
                <a:cs typeface="Times New Roman" pitchFamily="18" charset="0"/>
              </a:rPr>
              <a:t> </a:t>
            </a:r>
            <a:r>
              <a:rPr lang="ru-RU" b="1" dirty="0" err="1">
                <a:solidFill>
                  <a:schemeClr val="tx1"/>
                </a:solidFill>
                <a:latin typeface="Times New Roman" pitchFamily="18" charset="0"/>
                <a:cs typeface="Times New Roman" pitchFamily="18" charset="0"/>
              </a:rPr>
              <a:t>порушать</a:t>
            </a:r>
            <a:r>
              <a:rPr lang="ru-RU" b="1" dirty="0">
                <a:solidFill>
                  <a:schemeClr val="tx1"/>
                </a:solidFill>
                <a:latin typeface="Times New Roman" pitchFamily="18" charset="0"/>
                <a:cs typeface="Times New Roman" pitchFamily="18" charset="0"/>
              </a:rPr>
              <a:t> </a:t>
            </a:r>
            <a:r>
              <a:rPr lang="ru-RU" b="1" dirty="0" err="1">
                <a:solidFill>
                  <a:schemeClr val="tx1"/>
                </a:solidFill>
                <a:latin typeface="Times New Roman" pitchFamily="18" charset="0"/>
                <a:cs typeface="Times New Roman" pitchFamily="18" charset="0"/>
              </a:rPr>
              <a:t>вимоги</a:t>
            </a:r>
            <a:r>
              <a:rPr lang="ru-RU" b="1" dirty="0">
                <a:solidFill>
                  <a:schemeClr val="tx1"/>
                </a:solidFill>
                <a:latin typeface="Times New Roman" pitchFamily="18" charset="0"/>
                <a:cs typeface="Times New Roman" pitchFamily="18" charset="0"/>
              </a:rPr>
              <a:t> </a:t>
            </a:r>
            <a:r>
              <a:rPr lang="ru-RU" b="1" dirty="0" err="1">
                <a:solidFill>
                  <a:schemeClr val="tx1"/>
                </a:solidFill>
                <a:latin typeface="Times New Roman" pitchFamily="18" charset="0"/>
                <a:cs typeface="Times New Roman" pitchFamily="18" charset="0"/>
              </a:rPr>
              <a:t>податкового</a:t>
            </a:r>
            <a:r>
              <a:rPr lang="ru-RU" b="1" dirty="0">
                <a:solidFill>
                  <a:schemeClr val="tx1"/>
                </a:solidFill>
                <a:latin typeface="Times New Roman" pitchFamily="18" charset="0"/>
                <a:cs typeface="Times New Roman" pitchFamily="18" charset="0"/>
              </a:rPr>
              <a:t> </a:t>
            </a:r>
            <a:r>
              <a:rPr lang="ru-RU" b="1" dirty="0" err="1" smtClean="0">
                <a:solidFill>
                  <a:schemeClr val="tx1"/>
                </a:solidFill>
                <a:latin typeface="Times New Roman" pitchFamily="18" charset="0"/>
                <a:cs typeface="Times New Roman" pitchFamily="18" charset="0"/>
              </a:rPr>
              <a:t>законодавства</a:t>
            </a:r>
            <a:endParaRPr lang="ru-RU" sz="1600" b="1" dirty="0">
              <a:solidFill>
                <a:schemeClr val="tx1"/>
              </a:solidFill>
              <a:latin typeface="Times New Roman" pitchFamily="18" charset="0"/>
              <a:cs typeface="Times New Roman" pitchFamily="18" charset="0"/>
            </a:endParaRPr>
          </a:p>
        </p:txBody>
      </p:sp>
      <p:sp>
        <p:nvSpPr>
          <p:cNvPr id="7" name="Прямоугольник: скругленные углы 18">
            <a:extLst>
              <a:ext uri="{FF2B5EF4-FFF2-40B4-BE49-F238E27FC236}">
                <a16:creationId xmlns="" xmlns:a16="http://schemas.microsoft.com/office/drawing/2014/main" id="{093898FA-219C-5599-4226-084B99A8975E}"/>
              </a:ext>
            </a:extLst>
          </p:cNvPr>
          <p:cNvSpPr/>
          <p:nvPr/>
        </p:nvSpPr>
        <p:spPr>
          <a:xfrm>
            <a:off x="179512" y="195486"/>
            <a:ext cx="8712968" cy="1347613"/>
          </a:xfrm>
          <a:prstGeom prst="roundRect">
            <a:avLst/>
          </a:prstGeom>
          <a:solidFill>
            <a:srgbClr val="F2D96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ru-RU" sz="18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a:r>
            <a:br>
              <a:rPr lang="ru-RU" sz="18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br>
            <a:endParaRPr lang="x-none" dirty="0">
              <a:solidFill>
                <a:schemeClr val="tx1"/>
              </a:solidFill>
            </a:endParaRPr>
          </a:p>
        </p:txBody>
      </p:sp>
      <p:sp>
        <p:nvSpPr>
          <p:cNvPr id="8" name="TextBox 7"/>
          <p:cNvSpPr txBox="1"/>
          <p:nvPr/>
        </p:nvSpPr>
        <p:spPr>
          <a:xfrm>
            <a:off x="971600" y="267494"/>
            <a:ext cx="7848872" cy="1231106"/>
          </a:xfrm>
          <a:prstGeom prst="rect">
            <a:avLst/>
          </a:prstGeom>
          <a:noFill/>
        </p:spPr>
        <p:txBody>
          <a:bodyPr wrap="square" rtlCol="0">
            <a:spAutoFit/>
          </a:bodyPr>
          <a:lstStyle/>
          <a:p>
            <a:pPr algn="just"/>
            <a:r>
              <a:rPr lang="uk-UA" b="1" dirty="0" smtClean="0">
                <a:latin typeface="Times New Roman" panose="02020603050405020304" pitchFamily="18" charset="0"/>
                <a:ea typeface="Calibri" panose="020F0502020204030204" pitchFamily="34" charset="0"/>
                <a:cs typeface="Times New Roman" panose="02020603050405020304" pitchFamily="18" charset="0"/>
              </a:rPr>
              <a:t>Кабінет міністрів України видав Постанову від 25.07.2024 № 854           «Про реалізацію експериментального проекту щодо функціонування системи управління податковими ризиками (</a:t>
            </a:r>
            <a:r>
              <a:rPr lang="uk-UA" b="1" dirty="0" err="1" smtClean="0">
                <a:latin typeface="Times New Roman" panose="02020603050405020304" pitchFamily="18" charset="0"/>
                <a:ea typeface="Calibri" panose="020F0502020204030204" pitchFamily="34" charset="0"/>
                <a:cs typeface="Times New Roman" panose="02020603050405020304" pitchFamily="18" charset="0"/>
              </a:rPr>
              <a:t>комплаєнс-ризиками</a:t>
            </a:r>
            <a:r>
              <a:rPr lang="uk-UA" b="1" dirty="0" smtClean="0">
                <a:latin typeface="Times New Roman" panose="02020603050405020304" pitchFamily="18" charset="0"/>
                <a:ea typeface="Calibri" panose="020F0502020204030204" pitchFamily="34" charset="0"/>
                <a:cs typeface="Times New Roman" panose="02020603050405020304" pitchFamily="18" charset="0"/>
              </a:rPr>
              <a:t>) в Державній податковій службі »</a:t>
            </a:r>
            <a:endParaRPr lang="uk-UA" b="1"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27" name="Picture 3"/>
          <p:cNvPicPr>
            <a:picLocks noChangeAspect="1" noChangeArrowheads="1"/>
          </p:cNvPicPr>
          <p:nvPr/>
        </p:nvPicPr>
        <p:blipFill>
          <a:blip r:embed="rId3" cstate="print"/>
          <a:srcRect/>
          <a:stretch>
            <a:fillRect/>
          </a:stretch>
        </p:blipFill>
        <p:spPr bwMode="auto">
          <a:xfrm>
            <a:off x="251520" y="267494"/>
            <a:ext cx="720080" cy="1080121"/>
          </a:xfrm>
          <a:prstGeom prst="rect">
            <a:avLst/>
          </a:prstGeom>
          <a:noFill/>
          <a:ln w="9525">
            <a:noFill/>
            <a:miter lim="800000"/>
            <a:headEnd/>
            <a:tailEnd/>
          </a:ln>
          <a:effectLst/>
        </p:spPr>
      </p:pic>
      <p:sp>
        <p:nvSpPr>
          <p:cNvPr id="9" name="Номер слайда 8"/>
          <p:cNvSpPr>
            <a:spLocks noGrp="1"/>
          </p:cNvSpPr>
          <p:nvPr>
            <p:ph type="sldNum" sz="quarter" idx="12"/>
          </p:nvPr>
        </p:nvSpPr>
        <p:spPr>
          <a:xfrm>
            <a:off x="8748464" y="0"/>
            <a:ext cx="395536" cy="339502"/>
          </a:xfrm>
        </p:spPr>
        <p:txBody>
          <a:bodyPr/>
          <a:lstStyle/>
          <a:p>
            <a:fld id="{764F593F-0D5B-4CF0-BEE2-6583C73E7271}" type="slidenum">
              <a:rPr lang="uk-UA" sz="1800" b="1" smtClean="0">
                <a:solidFill>
                  <a:schemeClr val="tx1"/>
                </a:solidFill>
                <a:latin typeface="Times New Roman" pitchFamily="18" charset="0"/>
                <a:cs typeface="Times New Roman" pitchFamily="18" charset="0"/>
              </a:rPr>
              <a:pPr/>
              <a:t>2</a:t>
            </a:fld>
            <a:endParaRPr lang="uk-UA" sz="1800" b="1"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49876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 xmlns:a16="http://schemas.microsoft.com/office/drawing/2014/main" id="{2170DA49-DEF5-7CAF-4FEB-242E776DFC0E}"/>
              </a:ext>
            </a:extLst>
          </p:cNvPr>
          <p:cNvPicPr>
            <a:picLocks noChangeAspect="1"/>
          </p:cNvPicPr>
          <p:nvPr/>
        </p:nvPicPr>
        <p:blipFill>
          <a:blip r:embed="rId2" cstate="print"/>
          <a:stretch>
            <a:fillRect/>
          </a:stretch>
        </p:blipFill>
        <p:spPr>
          <a:xfrm>
            <a:off x="0" y="0"/>
            <a:ext cx="9477513" cy="5143500"/>
          </a:xfrm>
          <a:prstGeom prst="rect">
            <a:avLst/>
          </a:prstGeom>
        </p:spPr>
      </p:pic>
      <p:sp>
        <p:nvSpPr>
          <p:cNvPr id="3" name="Text 0"/>
          <p:cNvSpPr/>
          <p:nvPr/>
        </p:nvSpPr>
        <p:spPr>
          <a:xfrm>
            <a:off x="971600" y="267494"/>
            <a:ext cx="7094577" cy="864096"/>
          </a:xfrm>
          <a:prstGeom prst="rect">
            <a:avLst/>
          </a:prstGeom>
          <a:noFill/>
          <a:ln/>
        </p:spPr>
        <p:txBody>
          <a:bodyPr wrap="none" lIns="0" tIns="0" rIns="0" bIns="0" rtlCol="0" anchor="t"/>
          <a:lstStyle/>
          <a:p>
            <a:pPr marL="0" indent="0">
              <a:lnSpc>
                <a:spcPts val="5550"/>
              </a:lnSpc>
              <a:buNone/>
            </a:pPr>
            <a:endParaRPr lang="en-US" sz="4450" dirty="0"/>
          </a:p>
        </p:txBody>
      </p:sp>
      <p:sp>
        <p:nvSpPr>
          <p:cNvPr id="4" name="Скругленный прямоугольник 3"/>
          <p:cNvSpPr/>
          <p:nvPr/>
        </p:nvSpPr>
        <p:spPr>
          <a:xfrm>
            <a:off x="611560" y="267494"/>
            <a:ext cx="8064896" cy="648072"/>
          </a:xfrm>
          <a:prstGeom prst="roundRect">
            <a:avLst/>
          </a:prstGeom>
          <a:solidFill>
            <a:srgbClr val="F2D9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5550"/>
              </a:lnSpc>
            </a:pPr>
            <a:r>
              <a:rPr lang="en-US" sz="2400" b="1" dirty="0" err="1" smtClean="0">
                <a:solidFill>
                  <a:srgbClr val="1B1B27"/>
                </a:solidFill>
                <a:latin typeface="Times New Roman" pitchFamily="18" charset="0"/>
                <a:ea typeface="Raleway" pitchFamily="34" charset="-122"/>
                <a:cs typeface="Times New Roman" pitchFamily="18" charset="0"/>
              </a:rPr>
              <a:t>Мета</a:t>
            </a:r>
            <a:r>
              <a:rPr lang="en-US" sz="2400" b="1" dirty="0" smtClean="0">
                <a:solidFill>
                  <a:srgbClr val="1B1B27"/>
                </a:solidFill>
                <a:latin typeface="Times New Roman" pitchFamily="18" charset="0"/>
                <a:ea typeface="Raleway" pitchFamily="34" charset="-122"/>
                <a:cs typeface="Times New Roman" pitchFamily="18" charset="0"/>
              </a:rPr>
              <a:t> </a:t>
            </a:r>
            <a:r>
              <a:rPr lang="uk-UA" sz="2400" b="1" dirty="0" err="1" smtClean="0">
                <a:solidFill>
                  <a:srgbClr val="1B1B27"/>
                </a:solidFill>
                <a:latin typeface="Times New Roman" pitchFamily="18" charset="0"/>
                <a:ea typeface="Raleway" pitchFamily="34" charset="-122"/>
                <a:cs typeface="Times New Roman" pitchFamily="18" charset="0"/>
              </a:rPr>
              <a:t>експерементального</a:t>
            </a:r>
            <a:r>
              <a:rPr lang="uk-UA" sz="2400" b="1" dirty="0" smtClean="0">
                <a:solidFill>
                  <a:srgbClr val="1B1B27"/>
                </a:solidFill>
                <a:latin typeface="Times New Roman" pitchFamily="18" charset="0"/>
                <a:ea typeface="Raleway" pitchFamily="34" charset="-122"/>
                <a:cs typeface="Times New Roman" pitchFamily="18" charset="0"/>
              </a:rPr>
              <a:t>    </a:t>
            </a:r>
            <a:r>
              <a:rPr lang="en-US" sz="2400" b="1" dirty="0" err="1" smtClean="0">
                <a:solidFill>
                  <a:srgbClr val="1B1B27"/>
                </a:solidFill>
                <a:latin typeface="Times New Roman" pitchFamily="18" charset="0"/>
                <a:ea typeface="Raleway" pitchFamily="34" charset="-122"/>
                <a:cs typeface="Times New Roman" pitchFamily="18" charset="0"/>
              </a:rPr>
              <a:t>про</a:t>
            </a:r>
            <a:r>
              <a:rPr lang="uk-UA" sz="2400" b="1" dirty="0" smtClean="0">
                <a:solidFill>
                  <a:srgbClr val="1B1B27"/>
                </a:solidFill>
                <a:latin typeface="Times New Roman" pitchFamily="18" charset="0"/>
                <a:ea typeface="Raleway" pitchFamily="34" charset="-122"/>
                <a:cs typeface="Times New Roman" pitchFamily="18" charset="0"/>
              </a:rPr>
              <a:t>е</a:t>
            </a:r>
            <a:r>
              <a:rPr lang="en-US" sz="2400" b="1" dirty="0" err="1" smtClean="0">
                <a:solidFill>
                  <a:srgbClr val="1B1B27"/>
                </a:solidFill>
                <a:latin typeface="Times New Roman" pitchFamily="18" charset="0"/>
                <a:ea typeface="Raleway" pitchFamily="34" charset="-122"/>
                <a:cs typeface="Times New Roman" pitchFamily="18" charset="0"/>
              </a:rPr>
              <a:t>кту</a:t>
            </a:r>
            <a:r>
              <a:rPr lang="uk-UA" sz="2400" b="1" dirty="0" smtClean="0">
                <a:solidFill>
                  <a:srgbClr val="1B1B27"/>
                </a:solidFill>
                <a:latin typeface="Times New Roman" pitchFamily="18" charset="0"/>
                <a:ea typeface="Raleway" pitchFamily="34" charset="-122"/>
                <a:cs typeface="Times New Roman" pitchFamily="18" charset="0"/>
              </a:rPr>
              <a:t> :</a:t>
            </a:r>
            <a:endParaRPr lang="en-US" sz="2400" b="1" dirty="0" smtClean="0">
              <a:latin typeface="Times New Roman" pitchFamily="18" charset="0"/>
              <a:cs typeface="Times New Roman" pitchFamily="18" charset="0"/>
            </a:endParaRPr>
          </a:p>
          <a:p>
            <a:pPr algn="ctr"/>
            <a:endParaRPr lang="uk-UA" dirty="0"/>
          </a:p>
        </p:txBody>
      </p:sp>
      <p:sp>
        <p:nvSpPr>
          <p:cNvPr id="5" name="Скругленный прямоугольник 4"/>
          <p:cNvSpPr/>
          <p:nvPr/>
        </p:nvSpPr>
        <p:spPr>
          <a:xfrm>
            <a:off x="611560" y="1491630"/>
            <a:ext cx="8208912" cy="3168352"/>
          </a:xfrm>
          <a:prstGeom prst="roundRect">
            <a:avLst/>
          </a:prstGeom>
          <a:solidFill>
            <a:srgbClr val="F2D9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5550"/>
              </a:lnSpc>
            </a:pPr>
            <a:endParaRPr lang="en-US" sz="2400" b="1" dirty="0" smtClean="0">
              <a:latin typeface="Times New Roman" pitchFamily="18" charset="0"/>
              <a:cs typeface="Times New Roman" pitchFamily="18" charset="0"/>
            </a:endParaRPr>
          </a:p>
          <a:p>
            <a:pPr algn="ctr"/>
            <a:endParaRPr lang="uk-UA" dirty="0"/>
          </a:p>
        </p:txBody>
      </p:sp>
      <p:sp>
        <p:nvSpPr>
          <p:cNvPr id="6" name="TextBox 5"/>
          <p:cNvSpPr txBox="1"/>
          <p:nvPr/>
        </p:nvSpPr>
        <p:spPr>
          <a:xfrm>
            <a:off x="755576" y="1491630"/>
            <a:ext cx="7632848" cy="2862322"/>
          </a:xfrm>
          <a:prstGeom prst="rect">
            <a:avLst/>
          </a:prstGeom>
          <a:noFill/>
        </p:spPr>
        <p:txBody>
          <a:bodyPr wrap="square" rtlCol="0">
            <a:spAutoFit/>
          </a:bodyPr>
          <a:lstStyle/>
          <a:p>
            <a:pPr lvl="0" algn="just" fontAlgn="base">
              <a:spcBef>
                <a:spcPct val="0"/>
              </a:spcBef>
              <a:spcAft>
                <a:spcPct val="0"/>
              </a:spcAft>
              <a:buFontTx/>
              <a:buChar char="•"/>
            </a:pPr>
            <a:r>
              <a:rPr lang="uk-UA" b="1" dirty="0" smtClean="0">
                <a:latin typeface="Times New Roman" pitchFamily="18" charset="0"/>
                <a:ea typeface="Calibri" pitchFamily="34" charset="0"/>
                <a:cs typeface="Times New Roman" pitchFamily="18" charset="0"/>
              </a:rPr>
              <a:t>підвищення рівня дотримання платниками податків своїх податкових обов</a:t>
            </a:r>
            <a:r>
              <a:rPr lang="uk-UA" b="1" dirty="0" smtClean="0">
                <a:ea typeface="Calibri" pitchFamily="34" charset="0"/>
                <a:cs typeface="Times New Roman" pitchFamily="18" charset="0"/>
              </a:rPr>
              <a:t>’</a:t>
            </a:r>
            <a:r>
              <a:rPr lang="uk-UA" b="1" dirty="0" smtClean="0">
                <a:latin typeface="Times New Roman" pitchFamily="18" charset="0"/>
                <a:ea typeface="Calibri" pitchFamily="34" charset="0"/>
                <a:cs typeface="Times New Roman" pitchFamily="18" charset="0"/>
              </a:rPr>
              <a:t>язків;</a:t>
            </a:r>
            <a:endParaRPr lang="uk-UA" sz="800" b="1" dirty="0" smtClean="0">
              <a:latin typeface="Arial" pitchFamily="34" charset="0"/>
              <a:cs typeface="Arial" pitchFamily="34" charset="0"/>
            </a:endParaRPr>
          </a:p>
          <a:p>
            <a:pPr lvl="0" algn="just" eaLnBrk="0" fontAlgn="base" hangingPunct="0">
              <a:spcBef>
                <a:spcPct val="0"/>
              </a:spcBef>
              <a:spcAft>
                <a:spcPct val="0"/>
              </a:spcAft>
              <a:buFontTx/>
              <a:buChar char="•"/>
            </a:pPr>
            <a:r>
              <a:rPr lang="uk-UA" b="1" dirty="0" smtClean="0">
                <a:latin typeface="Times New Roman" pitchFamily="18" charset="0"/>
                <a:ea typeface="Calibri" pitchFamily="34" charset="0"/>
                <a:cs typeface="Times New Roman" pitchFamily="18" charset="0"/>
              </a:rPr>
              <a:t>визначення причин виникнення податкових ризиків платників податків;</a:t>
            </a:r>
            <a:endParaRPr lang="uk-UA" sz="800" b="1" dirty="0" smtClean="0">
              <a:latin typeface="Arial" pitchFamily="34" charset="0"/>
              <a:cs typeface="Arial" pitchFamily="34" charset="0"/>
            </a:endParaRPr>
          </a:p>
          <a:p>
            <a:pPr lvl="0" algn="just" eaLnBrk="0" fontAlgn="base" hangingPunct="0">
              <a:spcBef>
                <a:spcPct val="0"/>
              </a:spcBef>
              <a:spcAft>
                <a:spcPct val="0"/>
              </a:spcAft>
              <a:buFontTx/>
              <a:buChar char="•"/>
            </a:pPr>
            <a:r>
              <a:rPr lang="uk-UA" b="1" dirty="0" smtClean="0">
                <a:latin typeface="Times New Roman" pitchFamily="18" charset="0"/>
                <a:ea typeface="Calibri" pitchFamily="34" charset="0"/>
                <a:cs typeface="Times New Roman" pitchFamily="18" charset="0"/>
              </a:rPr>
              <a:t>ідентифікації, аналізу та оцінювання податкових ризиків платників податків;</a:t>
            </a:r>
            <a:endParaRPr lang="uk-UA" sz="800" b="1" dirty="0" smtClean="0">
              <a:latin typeface="Arial" pitchFamily="34" charset="0"/>
              <a:cs typeface="Arial" pitchFamily="34" charset="0"/>
            </a:endParaRPr>
          </a:p>
          <a:p>
            <a:pPr lvl="0" algn="just" eaLnBrk="0" fontAlgn="base" hangingPunct="0">
              <a:spcBef>
                <a:spcPct val="0"/>
              </a:spcBef>
              <a:spcAft>
                <a:spcPct val="0"/>
              </a:spcAft>
              <a:buFontTx/>
              <a:buChar char="•"/>
            </a:pPr>
            <a:r>
              <a:rPr lang="uk-UA" b="1" dirty="0" smtClean="0">
                <a:latin typeface="Times New Roman" pitchFamily="18" charset="0"/>
                <a:ea typeface="Calibri" pitchFamily="34" charset="0"/>
                <a:cs typeface="Times New Roman" pitchFamily="18" charset="0"/>
              </a:rPr>
              <a:t>визначення заходів впливу на ризик (способів реагування);</a:t>
            </a:r>
            <a:endParaRPr lang="uk-UA" sz="800" b="1" dirty="0" smtClean="0">
              <a:latin typeface="Arial" pitchFamily="34" charset="0"/>
              <a:cs typeface="Arial" pitchFamily="34" charset="0"/>
            </a:endParaRPr>
          </a:p>
          <a:p>
            <a:pPr lvl="0" algn="just" eaLnBrk="0" fontAlgn="base" hangingPunct="0">
              <a:spcBef>
                <a:spcPct val="0"/>
              </a:spcBef>
              <a:spcAft>
                <a:spcPct val="0"/>
              </a:spcAft>
              <a:buFontTx/>
              <a:buChar char="•"/>
            </a:pPr>
            <a:r>
              <a:rPr lang="uk-UA" b="1" dirty="0" smtClean="0">
                <a:latin typeface="Times New Roman" pitchFamily="18" charset="0"/>
                <a:ea typeface="Calibri" pitchFamily="34" charset="0"/>
                <a:cs typeface="Times New Roman" pitchFamily="18" charset="0"/>
              </a:rPr>
              <a:t>впровадження диференційованих підходів до управління податковими ризиками.</a:t>
            </a:r>
            <a:endParaRPr lang="uk-UA" sz="2400" b="1" dirty="0" smtClean="0">
              <a:latin typeface="Arial" pitchFamily="34" charset="0"/>
              <a:cs typeface="Arial" pitchFamily="34" charset="0"/>
            </a:endParaRPr>
          </a:p>
          <a:p>
            <a:endParaRPr lang="uk-UA" dirty="0"/>
          </a:p>
        </p:txBody>
      </p:sp>
      <p:sp>
        <p:nvSpPr>
          <p:cNvPr id="7" name="Стрелка вниз 6"/>
          <p:cNvSpPr/>
          <p:nvPr/>
        </p:nvSpPr>
        <p:spPr>
          <a:xfrm>
            <a:off x="827584" y="987574"/>
            <a:ext cx="216024" cy="432048"/>
          </a:xfrm>
          <a:prstGeom prst="downArrow">
            <a:avLst/>
          </a:prstGeom>
          <a:solidFill>
            <a:srgbClr val="F2D9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Стрелка вниз 7"/>
          <p:cNvSpPr/>
          <p:nvPr/>
        </p:nvSpPr>
        <p:spPr>
          <a:xfrm>
            <a:off x="2051720" y="987574"/>
            <a:ext cx="216024" cy="432048"/>
          </a:xfrm>
          <a:prstGeom prst="downArrow">
            <a:avLst/>
          </a:prstGeom>
          <a:solidFill>
            <a:srgbClr val="F2D9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Стрелка вниз 8"/>
          <p:cNvSpPr/>
          <p:nvPr/>
        </p:nvSpPr>
        <p:spPr>
          <a:xfrm>
            <a:off x="3419872" y="987574"/>
            <a:ext cx="216024" cy="432048"/>
          </a:xfrm>
          <a:prstGeom prst="downArrow">
            <a:avLst/>
          </a:prstGeom>
          <a:solidFill>
            <a:srgbClr val="F2D9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Стрелка вниз 9"/>
          <p:cNvSpPr/>
          <p:nvPr/>
        </p:nvSpPr>
        <p:spPr>
          <a:xfrm>
            <a:off x="4572000" y="987574"/>
            <a:ext cx="216024" cy="432048"/>
          </a:xfrm>
          <a:prstGeom prst="downArrow">
            <a:avLst/>
          </a:prstGeom>
          <a:solidFill>
            <a:srgbClr val="F2D9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Стрелка вниз 10"/>
          <p:cNvSpPr/>
          <p:nvPr/>
        </p:nvSpPr>
        <p:spPr>
          <a:xfrm>
            <a:off x="5652120" y="987574"/>
            <a:ext cx="216024" cy="432048"/>
          </a:xfrm>
          <a:prstGeom prst="downArrow">
            <a:avLst/>
          </a:prstGeom>
          <a:solidFill>
            <a:srgbClr val="F2D9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2" name="Стрелка вниз 11"/>
          <p:cNvSpPr/>
          <p:nvPr/>
        </p:nvSpPr>
        <p:spPr>
          <a:xfrm>
            <a:off x="7020272" y="987574"/>
            <a:ext cx="216024" cy="432048"/>
          </a:xfrm>
          <a:prstGeom prst="downArrow">
            <a:avLst/>
          </a:prstGeom>
          <a:solidFill>
            <a:srgbClr val="F2D9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3" name="Стрелка вниз 12"/>
          <p:cNvSpPr/>
          <p:nvPr/>
        </p:nvSpPr>
        <p:spPr>
          <a:xfrm>
            <a:off x="8316416" y="987574"/>
            <a:ext cx="216024" cy="432048"/>
          </a:xfrm>
          <a:prstGeom prst="downArrow">
            <a:avLst/>
          </a:prstGeom>
          <a:solidFill>
            <a:srgbClr val="F2D9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5" name="Номер слайда 8"/>
          <p:cNvSpPr>
            <a:spLocks noGrp="1"/>
          </p:cNvSpPr>
          <p:nvPr>
            <p:ph type="sldNum" sz="quarter" idx="12"/>
          </p:nvPr>
        </p:nvSpPr>
        <p:spPr>
          <a:xfrm>
            <a:off x="8604448" y="123478"/>
            <a:ext cx="395536" cy="339502"/>
          </a:xfrm>
        </p:spPr>
        <p:txBody>
          <a:bodyPr/>
          <a:lstStyle/>
          <a:p>
            <a:fld id="{764F593F-0D5B-4CF0-BEE2-6583C73E7271}" type="slidenum">
              <a:rPr lang="uk-UA" sz="1800" b="1" smtClean="0">
                <a:solidFill>
                  <a:schemeClr val="tx1"/>
                </a:solidFill>
                <a:latin typeface="Times New Roman" pitchFamily="18" charset="0"/>
                <a:cs typeface="Times New Roman" pitchFamily="18" charset="0"/>
              </a:rPr>
              <a:pPr/>
              <a:t>3</a:t>
            </a:fld>
            <a:endParaRPr lang="uk-UA" sz="1800" b="1" dirty="0">
              <a:solidFill>
                <a:schemeClr val="tx1"/>
              </a:solidFill>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987574"/>
            <a:ext cx="9144000" cy="415592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0" y="0"/>
            <a:ext cx="9144000" cy="987574"/>
          </a:xfrm>
          <a:prstGeom prst="rect">
            <a:avLst/>
          </a:prstGeom>
          <a:noFill/>
          <a:ln w="9525">
            <a:noFill/>
            <a:miter lim="800000"/>
            <a:headEnd/>
            <a:tailEnd/>
          </a:ln>
          <a:effectLst/>
        </p:spPr>
      </p:pic>
      <p:sp>
        <p:nvSpPr>
          <p:cNvPr id="1028" name="Rectangle 4"/>
          <p:cNvSpPr>
            <a:spLocks noChangeArrowheads="1"/>
          </p:cNvSpPr>
          <p:nvPr/>
        </p:nvSpPr>
        <p:spPr bwMode="auto">
          <a:xfrm>
            <a:off x="-62442" y="120577"/>
            <a:ext cx="926888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0663" algn="ctr"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Впровадження системи податкового </a:t>
            </a:r>
            <a:r>
              <a:rPr kumimoji="0" lang="uk-UA" sz="2400" b="1" i="0" u="none" strike="noStrike" cap="none" normalizeH="0" baseline="0" dirty="0" err="1" smtClean="0">
                <a:ln>
                  <a:noFill/>
                </a:ln>
                <a:solidFill>
                  <a:srgbClr val="0070C0"/>
                </a:solidFill>
                <a:effectLst/>
                <a:latin typeface="Times New Roman" pitchFamily="18" charset="0"/>
                <a:ea typeface="Calibri" pitchFamily="34" charset="0"/>
                <a:cs typeface="Times New Roman" pitchFamily="18" charset="0"/>
              </a:rPr>
              <a:t>комплаєнсу</a:t>
            </a:r>
            <a:r>
              <a:rPr kumimoji="0" lang="uk-UA" sz="24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 </a:t>
            </a:r>
          </a:p>
          <a:p>
            <a:pPr marL="0" marR="0" lvl="0" indent="220663" algn="ctr"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для платників податків передбачає:</a:t>
            </a:r>
            <a:endParaRPr kumimoji="0" lang="uk-UA" sz="2400" b="1" i="0" u="none" strike="noStrike" cap="none" normalizeH="0" baseline="0" dirty="0" smtClean="0">
              <a:ln>
                <a:noFill/>
              </a:ln>
              <a:solidFill>
                <a:srgbClr val="0070C0"/>
              </a:solidFill>
              <a:effectLst/>
              <a:latin typeface="Arial" pitchFamily="34" charset="0"/>
              <a:cs typeface="Arial" pitchFamily="34" charset="0"/>
            </a:endParaRPr>
          </a:p>
        </p:txBody>
      </p:sp>
      <p:sp>
        <p:nvSpPr>
          <p:cNvPr id="8" name="Номер слайда 8"/>
          <p:cNvSpPr>
            <a:spLocks noGrp="1"/>
          </p:cNvSpPr>
          <p:nvPr>
            <p:ph type="sldNum" sz="quarter" idx="12"/>
          </p:nvPr>
        </p:nvSpPr>
        <p:spPr>
          <a:xfrm>
            <a:off x="8748464" y="0"/>
            <a:ext cx="395536" cy="339502"/>
          </a:xfrm>
        </p:spPr>
        <p:txBody>
          <a:bodyPr/>
          <a:lstStyle/>
          <a:p>
            <a:fld id="{764F593F-0D5B-4CF0-BEE2-6583C73E7271}" type="slidenum">
              <a:rPr lang="uk-UA" sz="1800" b="1" smtClean="0">
                <a:solidFill>
                  <a:schemeClr val="tx1"/>
                </a:solidFill>
                <a:latin typeface="Times New Roman" pitchFamily="18" charset="0"/>
                <a:cs typeface="Times New Roman" pitchFamily="18" charset="0"/>
              </a:rPr>
              <a:pPr/>
              <a:t>4</a:t>
            </a:fld>
            <a:endParaRPr lang="uk-UA" sz="1800" b="1" dirty="0">
              <a:solidFill>
                <a:schemeClr val="tx1"/>
              </a:solidFill>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 xmlns:a16="http://schemas.microsoft.com/office/drawing/2014/main" id="{2170DA49-DEF5-7CAF-4FEB-242E776DFC0E}"/>
              </a:ext>
            </a:extLst>
          </p:cNvPr>
          <p:cNvPicPr>
            <a:picLocks noChangeAspect="1"/>
          </p:cNvPicPr>
          <p:nvPr/>
        </p:nvPicPr>
        <p:blipFill>
          <a:blip r:embed="rId2" cstate="print"/>
          <a:stretch>
            <a:fillRect/>
          </a:stretch>
        </p:blipFill>
        <p:spPr>
          <a:xfrm>
            <a:off x="0" y="0"/>
            <a:ext cx="9477513" cy="5143500"/>
          </a:xfrm>
          <a:prstGeom prst="rect">
            <a:avLst/>
          </a:prstGeom>
        </p:spPr>
      </p:pic>
      <p:sp>
        <p:nvSpPr>
          <p:cNvPr id="4" name="Text 0">
            <a:extLst>
              <a:ext uri="{FF2B5EF4-FFF2-40B4-BE49-F238E27FC236}">
                <a16:creationId xmlns="" xmlns:a16="http://schemas.microsoft.com/office/drawing/2014/main" id="{83002762-98E8-A3EB-F2D0-731A92EDB4BC}"/>
              </a:ext>
            </a:extLst>
          </p:cNvPr>
          <p:cNvSpPr/>
          <p:nvPr/>
        </p:nvSpPr>
        <p:spPr>
          <a:xfrm>
            <a:off x="467544" y="239436"/>
            <a:ext cx="8280920" cy="559112"/>
          </a:xfrm>
          <a:prstGeom prst="rect">
            <a:avLst/>
          </a:prstGeom>
          <a:noFill/>
          <a:ln/>
        </p:spPr>
        <p:txBody>
          <a:bodyPr wrap="none" lIns="0" tIns="0" rIns="0" bIns="0" rtlCol="0" anchor="t"/>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4850"/>
              </a:lnSpc>
              <a:buNone/>
            </a:pPr>
            <a:r>
              <a:rPr lang="en-US" sz="3850" b="1" dirty="0">
                <a:solidFill>
                  <a:srgbClr val="3B4540"/>
                </a:solidFill>
                <a:latin typeface="Fraunces Extra Bold" pitchFamily="34" charset="0"/>
                <a:ea typeface="Fraunces Extra Bold" pitchFamily="34" charset="-122"/>
                <a:cs typeface="Fraunces Extra Bold" pitchFamily="34" charset="-120"/>
              </a:rPr>
              <a:t>Основні види податкових ризиків</a:t>
            </a:r>
            <a:endParaRPr lang="en-US" sz="3850" dirty="0"/>
          </a:p>
        </p:txBody>
      </p:sp>
      <p:sp>
        <p:nvSpPr>
          <p:cNvPr id="5" name="Shape 1">
            <a:extLst>
              <a:ext uri="{FF2B5EF4-FFF2-40B4-BE49-F238E27FC236}">
                <a16:creationId xmlns="" xmlns:a16="http://schemas.microsoft.com/office/drawing/2014/main" id="{7F9EF9AD-E26A-D48F-CE2E-287013A65246}"/>
              </a:ext>
            </a:extLst>
          </p:cNvPr>
          <p:cNvSpPr/>
          <p:nvPr/>
        </p:nvSpPr>
        <p:spPr>
          <a:xfrm>
            <a:off x="355047" y="1158951"/>
            <a:ext cx="4149472" cy="1603146"/>
          </a:xfrm>
          <a:prstGeom prst="roundRect">
            <a:avLst>
              <a:gd name="adj" fmla="val 10043"/>
            </a:avLst>
          </a:prstGeom>
          <a:solidFill>
            <a:srgbClr val="E8F3E8"/>
          </a:solidFill>
          <a:ln/>
        </p:spPr>
        <p:txBody>
          <a:bodyPr/>
          <a:lstStyle/>
          <a:p>
            <a:endParaRPr lang="x-none"/>
          </a:p>
        </p:txBody>
      </p:sp>
      <p:sp>
        <p:nvSpPr>
          <p:cNvPr id="6" name="Text 2">
            <a:extLst>
              <a:ext uri="{FF2B5EF4-FFF2-40B4-BE49-F238E27FC236}">
                <a16:creationId xmlns="" xmlns:a16="http://schemas.microsoft.com/office/drawing/2014/main" id="{16B99070-D2EA-3398-CAE2-4FE37517F9BE}"/>
              </a:ext>
            </a:extLst>
          </p:cNvPr>
          <p:cNvSpPr/>
          <p:nvPr/>
        </p:nvSpPr>
        <p:spPr>
          <a:xfrm>
            <a:off x="1255122" y="1220901"/>
            <a:ext cx="1575157" cy="279556"/>
          </a:xfrm>
          <a:prstGeom prst="rect">
            <a:avLst/>
          </a:prstGeom>
          <a:noFill/>
          <a:ln/>
        </p:spPr>
        <p:txBody>
          <a:bodyPr wrap="none" lIns="0" tIns="0" rIns="0" bIns="0" rtlCol="0" anchor="t"/>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2400"/>
              </a:lnSpc>
              <a:buNone/>
            </a:pPr>
            <a:r>
              <a:rPr lang="en-US" sz="1900" b="1" dirty="0">
                <a:solidFill>
                  <a:srgbClr val="405449"/>
                </a:solidFill>
                <a:latin typeface="Fraunces Extra Bold" pitchFamily="34" charset="0"/>
                <a:ea typeface="Fraunces Extra Bold" pitchFamily="34" charset="-122"/>
                <a:cs typeface="Fraunces Extra Bold" pitchFamily="34" charset="-120"/>
              </a:rPr>
              <a:t>Ризик реєстрації</a:t>
            </a:r>
            <a:endParaRPr lang="en-US" sz="1900" dirty="0"/>
          </a:p>
        </p:txBody>
      </p:sp>
      <p:sp>
        <p:nvSpPr>
          <p:cNvPr id="7" name="Text 3">
            <a:extLst>
              <a:ext uri="{FF2B5EF4-FFF2-40B4-BE49-F238E27FC236}">
                <a16:creationId xmlns="" xmlns:a16="http://schemas.microsoft.com/office/drawing/2014/main" id="{383DDF57-6FD2-E056-D265-6752FD42A44E}"/>
              </a:ext>
            </a:extLst>
          </p:cNvPr>
          <p:cNvSpPr/>
          <p:nvPr/>
        </p:nvSpPr>
        <p:spPr>
          <a:xfrm>
            <a:off x="363466" y="1500761"/>
            <a:ext cx="3897562" cy="858667"/>
          </a:xfrm>
          <a:prstGeom prst="rect">
            <a:avLst/>
          </a:prstGeom>
          <a:noFill/>
          <a:ln/>
        </p:spPr>
        <p:txBody>
          <a:bodyPr wrap="square" lIns="0" tIns="0" rIns="0" bIns="0" rtlCol="0" anchor="t"/>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2450"/>
              </a:lnSpc>
              <a:buNone/>
            </a:pPr>
            <a:r>
              <a:rPr lang="en-US" sz="1550" dirty="0">
                <a:solidFill>
                  <a:srgbClr val="405449"/>
                </a:solidFill>
                <a:latin typeface="Nobile" pitchFamily="34" charset="0"/>
                <a:ea typeface="Nobile" pitchFamily="34" charset="-122"/>
                <a:cs typeface="Nobile" pitchFamily="34" charset="-120"/>
              </a:rPr>
              <a:t>Випадок, коли платники податків не перебувають на обліку в податковому органі </a:t>
            </a:r>
            <a:r>
              <a:rPr lang="en-US" sz="1550" dirty="0" err="1">
                <a:solidFill>
                  <a:srgbClr val="405449"/>
                </a:solidFill>
                <a:latin typeface="Nobile" pitchFamily="34" charset="0"/>
                <a:ea typeface="Nobile" pitchFamily="34" charset="-122"/>
                <a:cs typeface="Nobile" pitchFamily="34" charset="-120"/>
              </a:rPr>
              <a:t>або</a:t>
            </a:r>
            <a:r>
              <a:rPr lang="en-US" sz="1550" dirty="0">
                <a:solidFill>
                  <a:srgbClr val="405449"/>
                </a:solidFill>
                <a:latin typeface="Nobile" pitchFamily="34" charset="0"/>
                <a:ea typeface="Nobile" pitchFamily="34" charset="-122"/>
                <a:cs typeface="Nobile" pitchFamily="34" charset="-120"/>
              </a:rPr>
              <a:t> </a:t>
            </a:r>
            <a:r>
              <a:rPr lang="en-US" sz="1550" dirty="0" smtClean="0">
                <a:solidFill>
                  <a:srgbClr val="405449"/>
                </a:solidFill>
                <a:latin typeface="Nobile" pitchFamily="34" charset="0"/>
                <a:ea typeface="Nobile" pitchFamily="34" charset="-122"/>
                <a:cs typeface="Nobile" pitchFamily="34" charset="-120"/>
              </a:rPr>
              <a:t>н</a:t>
            </a:r>
            <a:r>
              <a:rPr lang="uk-UA" sz="1550" dirty="0" smtClean="0">
                <a:solidFill>
                  <a:srgbClr val="405449"/>
                </a:solidFill>
                <a:latin typeface="Nobile" pitchFamily="34" charset="0"/>
                <a:ea typeface="Nobile" pitchFamily="34" charset="-122"/>
                <a:cs typeface="Nobile" pitchFamily="34" charset="-120"/>
              </a:rPr>
              <a:t>е</a:t>
            </a:r>
            <a:r>
              <a:rPr lang="en-US" sz="1550" dirty="0" smtClean="0">
                <a:solidFill>
                  <a:srgbClr val="405449"/>
                </a:solidFill>
                <a:latin typeface="Nobile" pitchFamily="34" charset="0"/>
                <a:ea typeface="Nobile" pitchFamily="34" charset="-122"/>
                <a:cs typeface="Nobile" pitchFamily="34" charset="-120"/>
              </a:rPr>
              <a:t> </a:t>
            </a:r>
            <a:r>
              <a:rPr lang="en-US" sz="1550" dirty="0">
                <a:solidFill>
                  <a:srgbClr val="405449"/>
                </a:solidFill>
                <a:latin typeface="Nobile" pitchFamily="34" charset="0"/>
                <a:ea typeface="Nobile" pitchFamily="34" charset="-122"/>
                <a:cs typeface="Nobile" pitchFamily="34" charset="-120"/>
              </a:rPr>
              <a:t>зареєстровані платниками відповідних податків.</a:t>
            </a:r>
            <a:endParaRPr lang="en-US" sz="1550" dirty="0"/>
          </a:p>
        </p:txBody>
      </p:sp>
      <p:sp>
        <p:nvSpPr>
          <p:cNvPr id="9" name="Shape 7">
            <a:extLst>
              <a:ext uri="{FF2B5EF4-FFF2-40B4-BE49-F238E27FC236}">
                <a16:creationId xmlns="" xmlns:a16="http://schemas.microsoft.com/office/drawing/2014/main" id="{A8772A13-BC3A-8763-1354-422483252E56}"/>
              </a:ext>
            </a:extLst>
          </p:cNvPr>
          <p:cNvSpPr/>
          <p:nvPr/>
        </p:nvSpPr>
        <p:spPr>
          <a:xfrm>
            <a:off x="285549" y="3122500"/>
            <a:ext cx="4149472" cy="1603146"/>
          </a:xfrm>
          <a:prstGeom prst="roundRect">
            <a:avLst>
              <a:gd name="adj" fmla="val 10043"/>
            </a:avLst>
          </a:prstGeom>
          <a:solidFill>
            <a:srgbClr val="E8F3E8"/>
          </a:solidFill>
          <a:ln/>
        </p:spPr>
        <p:txBody>
          <a:bodyPr/>
          <a:lstStyle/>
          <a:p>
            <a:endParaRPr lang="x-none"/>
          </a:p>
        </p:txBody>
      </p:sp>
      <p:sp>
        <p:nvSpPr>
          <p:cNvPr id="10" name="Text 8">
            <a:extLst>
              <a:ext uri="{FF2B5EF4-FFF2-40B4-BE49-F238E27FC236}">
                <a16:creationId xmlns="" xmlns:a16="http://schemas.microsoft.com/office/drawing/2014/main" id="{9BE00FFA-B8CC-A579-53D1-17FDC9FDD1E7}"/>
              </a:ext>
            </a:extLst>
          </p:cNvPr>
          <p:cNvSpPr/>
          <p:nvPr/>
        </p:nvSpPr>
        <p:spPr>
          <a:xfrm>
            <a:off x="1255122" y="3166405"/>
            <a:ext cx="1575157" cy="279556"/>
          </a:xfrm>
          <a:prstGeom prst="rect">
            <a:avLst/>
          </a:prstGeom>
          <a:noFill/>
          <a:ln/>
        </p:spPr>
        <p:txBody>
          <a:bodyPr wrap="none" lIns="0" tIns="0" rIns="0" bIns="0" rtlCol="0" anchor="t"/>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2400"/>
              </a:lnSpc>
              <a:buNone/>
            </a:pPr>
            <a:r>
              <a:rPr lang="en-US" sz="1900" b="1" dirty="0">
                <a:solidFill>
                  <a:srgbClr val="405449"/>
                </a:solidFill>
                <a:latin typeface="Fraunces Extra Bold" pitchFamily="34" charset="0"/>
                <a:ea typeface="Fraunces Extra Bold" pitchFamily="34" charset="-122"/>
                <a:cs typeface="Fraunces Extra Bold" pitchFamily="34" charset="-120"/>
              </a:rPr>
              <a:t>Ризик сплати</a:t>
            </a:r>
            <a:endParaRPr lang="en-US" sz="1900" dirty="0"/>
          </a:p>
        </p:txBody>
      </p:sp>
      <p:sp>
        <p:nvSpPr>
          <p:cNvPr id="11" name="Text 9">
            <a:extLst>
              <a:ext uri="{FF2B5EF4-FFF2-40B4-BE49-F238E27FC236}">
                <a16:creationId xmlns="" xmlns:a16="http://schemas.microsoft.com/office/drawing/2014/main" id="{6958467F-FFE1-EA2D-6301-2FE1FD13DFB1}"/>
              </a:ext>
            </a:extLst>
          </p:cNvPr>
          <p:cNvSpPr/>
          <p:nvPr/>
        </p:nvSpPr>
        <p:spPr>
          <a:xfrm>
            <a:off x="449483" y="3499289"/>
            <a:ext cx="3897562" cy="858667"/>
          </a:xfrm>
          <a:prstGeom prst="rect">
            <a:avLst/>
          </a:prstGeom>
          <a:noFill/>
          <a:ln/>
        </p:spPr>
        <p:txBody>
          <a:bodyPr wrap="square" lIns="0" tIns="0" rIns="0" bIns="0" rtlCol="0" anchor="t"/>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2450"/>
              </a:lnSpc>
              <a:buNone/>
            </a:pPr>
            <a:r>
              <a:rPr lang="en-US" sz="1550" dirty="0">
                <a:solidFill>
                  <a:srgbClr val="405449"/>
                </a:solidFill>
                <a:latin typeface="Nobile" pitchFamily="34" charset="0"/>
                <a:ea typeface="Nobile" pitchFamily="34" charset="-122"/>
                <a:cs typeface="Nobile" pitchFamily="34" charset="-120"/>
              </a:rPr>
              <a:t>Випадок, коли платники податків сплачують </a:t>
            </a:r>
            <a:r>
              <a:rPr lang="en-US" sz="1550" dirty="0" err="1">
                <a:solidFill>
                  <a:srgbClr val="405449"/>
                </a:solidFill>
                <a:latin typeface="Nobile" pitchFamily="34" charset="0"/>
                <a:ea typeface="Nobile" pitchFamily="34" charset="-122"/>
                <a:cs typeface="Nobile" pitchFamily="34" charset="-120"/>
              </a:rPr>
              <a:t>податки</a:t>
            </a:r>
            <a:r>
              <a:rPr lang="en-US" sz="1550" dirty="0">
                <a:solidFill>
                  <a:srgbClr val="405449"/>
                </a:solidFill>
                <a:latin typeface="Nobile" pitchFamily="34" charset="0"/>
                <a:ea typeface="Nobile" pitchFamily="34" charset="-122"/>
                <a:cs typeface="Nobile" pitchFamily="34" charset="-120"/>
              </a:rPr>
              <a:t> </a:t>
            </a:r>
            <a:r>
              <a:rPr lang="uk-UA" sz="1550" dirty="0" smtClean="0">
                <a:solidFill>
                  <a:srgbClr val="405449"/>
                </a:solidFill>
                <a:latin typeface="Nobile" pitchFamily="34" charset="0"/>
                <a:ea typeface="Nobile" pitchFamily="34" charset="-122"/>
                <a:cs typeface="Nobile" pitchFamily="34" charset="-120"/>
              </a:rPr>
              <a:t>із</a:t>
            </a:r>
            <a:r>
              <a:rPr lang="en-US" sz="1550" dirty="0" smtClean="0">
                <a:solidFill>
                  <a:srgbClr val="405449"/>
                </a:solidFill>
                <a:latin typeface="Nobile" pitchFamily="34" charset="0"/>
                <a:ea typeface="Nobile" pitchFamily="34" charset="-122"/>
                <a:cs typeface="Nobile" pitchFamily="34" charset="-120"/>
              </a:rPr>
              <a:t> </a:t>
            </a:r>
            <a:r>
              <a:rPr lang="en-US" sz="1550" dirty="0">
                <a:solidFill>
                  <a:srgbClr val="405449"/>
                </a:solidFill>
                <a:latin typeface="Nobile" pitchFamily="34" charset="0"/>
                <a:ea typeface="Nobile" pitchFamily="34" charset="-122"/>
                <a:cs typeface="Nobile" pitchFamily="34" charset="-120"/>
              </a:rPr>
              <a:t>запізненням або сплачують у неповному обсязі, або не сплачують зовсім.</a:t>
            </a:r>
            <a:endParaRPr lang="en-US" sz="1550" dirty="0"/>
          </a:p>
        </p:txBody>
      </p:sp>
      <p:sp>
        <p:nvSpPr>
          <p:cNvPr id="12" name="Shape 10">
            <a:extLst>
              <a:ext uri="{FF2B5EF4-FFF2-40B4-BE49-F238E27FC236}">
                <a16:creationId xmlns="" xmlns:a16="http://schemas.microsoft.com/office/drawing/2014/main" id="{7B6D1A01-0B02-B607-98D4-ED52D4CB767E}"/>
              </a:ext>
            </a:extLst>
          </p:cNvPr>
          <p:cNvSpPr/>
          <p:nvPr/>
        </p:nvSpPr>
        <p:spPr>
          <a:xfrm>
            <a:off x="4638313" y="3122500"/>
            <a:ext cx="4149472" cy="1603146"/>
          </a:xfrm>
          <a:prstGeom prst="roundRect">
            <a:avLst>
              <a:gd name="adj" fmla="val 10043"/>
            </a:avLst>
          </a:prstGeom>
          <a:solidFill>
            <a:srgbClr val="E8F3E8"/>
          </a:solidFill>
          <a:ln/>
        </p:spPr>
        <p:txBody>
          <a:bodyPr/>
          <a:lstStyle/>
          <a:p>
            <a:endParaRPr lang="x-none"/>
          </a:p>
        </p:txBody>
      </p:sp>
      <p:sp>
        <p:nvSpPr>
          <p:cNvPr id="13" name="Text 11">
            <a:extLst>
              <a:ext uri="{FF2B5EF4-FFF2-40B4-BE49-F238E27FC236}">
                <a16:creationId xmlns="" xmlns:a16="http://schemas.microsoft.com/office/drawing/2014/main" id="{A2A7BC8A-2DF0-8821-CD25-AEE6A56068CC}"/>
              </a:ext>
            </a:extLst>
          </p:cNvPr>
          <p:cNvSpPr/>
          <p:nvPr/>
        </p:nvSpPr>
        <p:spPr>
          <a:xfrm>
            <a:off x="5724128" y="3142534"/>
            <a:ext cx="1720199" cy="279556"/>
          </a:xfrm>
          <a:prstGeom prst="rect">
            <a:avLst/>
          </a:prstGeom>
          <a:noFill/>
          <a:ln/>
        </p:spPr>
        <p:txBody>
          <a:bodyPr wrap="none" lIns="0" tIns="0" rIns="0" bIns="0" rtlCol="0" anchor="t"/>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2400"/>
              </a:lnSpc>
              <a:buNone/>
            </a:pPr>
            <a:r>
              <a:rPr lang="en-US" sz="1900" b="1" dirty="0">
                <a:solidFill>
                  <a:srgbClr val="405449"/>
                </a:solidFill>
                <a:latin typeface="Fraunces Extra Bold" pitchFamily="34" charset="0"/>
                <a:ea typeface="Fraunces Extra Bold" pitchFamily="34" charset="-122"/>
                <a:cs typeface="Fraunces Extra Bold" pitchFamily="34" charset="-120"/>
              </a:rPr>
              <a:t>Ризик декларування</a:t>
            </a:r>
            <a:endParaRPr lang="en-US" sz="1900" dirty="0"/>
          </a:p>
        </p:txBody>
      </p:sp>
      <p:sp>
        <p:nvSpPr>
          <p:cNvPr id="14" name="Text 12">
            <a:extLst>
              <a:ext uri="{FF2B5EF4-FFF2-40B4-BE49-F238E27FC236}">
                <a16:creationId xmlns="" xmlns:a16="http://schemas.microsoft.com/office/drawing/2014/main" id="{8286BB82-52E1-D850-9B89-CA1D378D892E}"/>
              </a:ext>
            </a:extLst>
          </p:cNvPr>
          <p:cNvSpPr/>
          <p:nvPr/>
        </p:nvSpPr>
        <p:spPr>
          <a:xfrm>
            <a:off x="4932040" y="3419415"/>
            <a:ext cx="3897562" cy="858667"/>
          </a:xfrm>
          <a:prstGeom prst="rect">
            <a:avLst/>
          </a:prstGeom>
          <a:noFill/>
          <a:ln/>
        </p:spPr>
        <p:txBody>
          <a:bodyPr wrap="square" lIns="0" tIns="0" rIns="0" bIns="0" rtlCol="0" anchor="t"/>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450"/>
              </a:lnSpc>
            </a:pPr>
            <a:r>
              <a:rPr lang="en-US" sz="1550" dirty="0">
                <a:solidFill>
                  <a:srgbClr val="405449"/>
                </a:solidFill>
                <a:latin typeface="Nobile" pitchFamily="34" charset="0"/>
                <a:ea typeface="Nobile" pitchFamily="34" charset="-122"/>
              </a:rPr>
              <a:t>Випадок, коли податкові надходження зменшено або може бути зменшено в наслідок неправильного відображення даних у </a:t>
            </a:r>
            <a:r>
              <a:rPr lang="en-US" sz="1550" dirty="0" err="1">
                <a:solidFill>
                  <a:srgbClr val="405449"/>
                </a:solidFill>
                <a:latin typeface="Nobile" pitchFamily="34" charset="0"/>
                <a:ea typeface="Nobile" pitchFamily="34" charset="-122"/>
              </a:rPr>
              <a:t>звітності</a:t>
            </a:r>
            <a:r>
              <a:rPr lang="en-US" sz="1550" dirty="0">
                <a:solidFill>
                  <a:srgbClr val="405449"/>
                </a:solidFill>
                <a:latin typeface="Nobile" pitchFamily="34" charset="0"/>
                <a:ea typeface="Nobile" pitchFamily="34" charset="-122"/>
              </a:rPr>
              <a:t>.</a:t>
            </a:r>
          </a:p>
        </p:txBody>
      </p:sp>
      <p:sp>
        <p:nvSpPr>
          <p:cNvPr id="2" name="Shape 1">
            <a:extLst>
              <a:ext uri="{FF2B5EF4-FFF2-40B4-BE49-F238E27FC236}">
                <a16:creationId xmlns="" xmlns:a16="http://schemas.microsoft.com/office/drawing/2014/main" id="{D87E8F49-CC8D-91DD-2C16-20BF2BB1A221}"/>
              </a:ext>
            </a:extLst>
          </p:cNvPr>
          <p:cNvSpPr/>
          <p:nvPr/>
        </p:nvSpPr>
        <p:spPr>
          <a:xfrm>
            <a:off x="4734039" y="1169722"/>
            <a:ext cx="4149472" cy="1603146"/>
          </a:xfrm>
          <a:prstGeom prst="roundRect">
            <a:avLst>
              <a:gd name="adj" fmla="val 10043"/>
            </a:avLst>
          </a:prstGeom>
          <a:solidFill>
            <a:srgbClr val="E8F3E8"/>
          </a:solidFill>
          <a:ln/>
        </p:spPr>
        <p:txBody>
          <a:bodyPr/>
          <a:lstStyle/>
          <a:p>
            <a:pPr marL="0" indent="0" algn="ctr">
              <a:lnSpc>
                <a:spcPts val="2400"/>
              </a:lnSpc>
              <a:buNone/>
            </a:pPr>
            <a:endParaRPr lang="ru-RU" sz="1800" b="1" dirty="0">
              <a:solidFill>
                <a:srgbClr val="405449"/>
              </a:solidFill>
              <a:latin typeface="Fraunces Extra Bold" pitchFamily="34" charset="0"/>
              <a:ea typeface="Fraunces Extra Bold" pitchFamily="34" charset="-122"/>
              <a:cs typeface="Fraunces Extra Bold" pitchFamily="34" charset="-120"/>
            </a:endParaRPr>
          </a:p>
          <a:p>
            <a:pPr marL="0" indent="0" algn="ctr">
              <a:lnSpc>
                <a:spcPts val="2400"/>
              </a:lnSpc>
              <a:buNone/>
            </a:pPr>
            <a:endParaRPr lang="en-US" sz="1800" dirty="0"/>
          </a:p>
        </p:txBody>
      </p:sp>
      <p:sp>
        <p:nvSpPr>
          <p:cNvPr id="17" name="Text 5">
            <a:extLst>
              <a:ext uri="{FF2B5EF4-FFF2-40B4-BE49-F238E27FC236}">
                <a16:creationId xmlns="" xmlns:a16="http://schemas.microsoft.com/office/drawing/2014/main" id="{0BB37BD9-DF16-372A-9143-B0C83DD22A44}"/>
              </a:ext>
            </a:extLst>
          </p:cNvPr>
          <p:cNvSpPr/>
          <p:nvPr/>
        </p:nvSpPr>
        <p:spPr>
          <a:xfrm>
            <a:off x="5869170" y="1220901"/>
            <a:ext cx="1575157" cy="279556"/>
          </a:xfrm>
          <a:prstGeom prst="rect">
            <a:avLst/>
          </a:prstGeom>
          <a:noFill/>
          <a:ln/>
        </p:spPr>
        <p:txBody>
          <a:bodyPr wrap="none" lIns="0" tIns="0" rIns="0" bIns="0" rtlCol="0" anchor="t"/>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2400"/>
              </a:lnSpc>
              <a:buNone/>
            </a:pPr>
            <a:r>
              <a:rPr lang="en-US" sz="1900" b="1" dirty="0">
                <a:solidFill>
                  <a:srgbClr val="405449"/>
                </a:solidFill>
                <a:latin typeface="Fraunces Extra Bold" pitchFamily="34" charset="0"/>
                <a:ea typeface="Fraunces Extra Bold" pitchFamily="34" charset="-122"/>
                <a:cs typeface="Fraunces Extra Bold" pitchFamily="34" charset="-120"/>
              </a:rPr>
              <a:t>Ризик звітності</a:t>
            </a:r>
            <a:endParaRPr lang="en-US" sz="1900" dirty="0"/>
          </a:p>
        </p:txBody>
      </p:sp>
      <p:sp>
        <p:nvSpPr>
          <p:cNvPr id="18" name="Text 6">
            <a:extLst>
              <a:ext uri="{FF2B5EF4-FFF2-40B4-BE49-F238E27FC236}">
                <a16:creationId xmlns="" xmlns:a16="http://schemas.microsoft.com/office/drawing/2014/main" id="{E2972517-EEAA-D251-96BF-7E3F88A0094D}"/>
              </a:ext>
            </a:extLst>
          </p:cNvPr>
          <p:cNvSpPr/>
          <p:nvPr/>
        </p:nvSpPr>
        <p:spPr>
          <a:xfrm>
            <a:off x="4828593" y="1638897"/>
            <a:ext cx="4104456" cy="932853"/>
          </a:xfrm>
          <a:prstGeom prst="rect">
            <a:avLst/>
          </a:prstGeom>
          <a:noFill/>
          <a:ln/>
        </p:spPr>
        <p:txBody>
          <a:bodyPr wrap="square" lIns="0" tIns="0" rIns="0" bIns="0" rtlCol="0" anchor="t"/>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2450"/>
              </a:lnSpc>
              <a:buNone/>
            </a:pPr>
            <a:r>
              <a:rPr lang="en-US" sz="1550" dirty="0">
                <a:solidFill>
                  <a:srgbClr val="405449"/>
                </a:solidFill>
                <a:latin typeface="Nobile" pitchFamily="34" charset="0"/>
                <a:ea typeface="Nobile" pitchFamily="34" charset="-122"/>
                <a:cs typeface="Nobile" pitchFamily="34" charset="-120"/>
              </a:rPr>
              <a:t>Випадок, коли платники податків подають податкову звітність із запізненням </a:t>
            </a:r>
            <a:r>
              <a:rPr lang="en-US" sz="1550" b="1" dirty="0">
                <a:solidFill>
                  <a:srgbClr val="405449"/>
                </a:solidFill>
                <a:latin typeface="Nobile" pitchFamily="34" charset="0"/>
                <a:ea typeface="Nobile" pitchFamily="34" charset="-122"/>
                <a:cs typeface="Nobile" pitchFamily="34" charset="-120"/>
              </a:rPr>
              <a:t>або не подають її взагалі</a:t>
            </a:r>
            <a:r>
              <a:rPr lang="en-US" sz="1550" dirty="0">
                <a:solidFill>
                  <a:srgbClr val="405449"/>
                </a:solidFill>
                <a:latin typeface="Nobile" pitchFamily="34" charset="0"/>
                <a:ea typeface="Nobile" pitchFamily="34" charset="-122"/>
                <a:cs typeface="Nobile" pitchFamily="34" charset="-120"/>
              </a:rPr>
              <a:t>.</a:t>
            </a:r>
            <a:endParaRPr lang="en-US" sz="1550" dirty="0"/>
          </a:p>
        </p:txBody>
      </p:sp>
      <p:sp>
        <p:nvSpPr>
          <p:cNvPr id="19" name="Номер слайда 8"/>
          <p:cNvSpPr>
            <a:spLocks noGrp="1"/>
          </p:cNvSpPr>
          <p:nvPr>
            <p:ph type="sldNum" sz="quarter" idx="12"/>
          </p:nvPr>
        </p:nvSpPr>
        <p:spPr>
          <a:xfrm>
            <a:off x="8748464" y="123478"/>
            <a:ext cx="395536" cy="339502"/>
          </a:xfrm>
        </p:spPr>
        <p:txBody>
          <a:bodyPr/>
          <a:lstStyle/>
          <a:p>
            <a:fld id="{764F593F-0D5B-4CF0-BEE2-6583C73E7271}" type="slidenum">
              <a:rPr lang="uk-UA" sz="1800" b="1" smtClean="0">
                <a:solidFill>
                  <a:schemeClr val="tx1"/>
                </a:solidFill>
                <a:latin typeface="Times New Roman" pitchFamily="18" charset="0"/>
                <a:cs typeface="Times New Roman" pitchFamily="18" charset="0"/>
              </a:rPr>
              <a:pPr/>
              <a:t>5</a:t>
            </a:fld>
            <a:endParaRPr lang="uk-UA" sz="1800" b="1"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765556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 xmlns:a16="http://schemas.microsoft.com/office/drawing/2014/main" id="{2170DA49-DEF5-7CAF-4FEB-242E776DFC0E}"/>
              </a:ext>
            </a:extLst>
          </p:cNvPr>
          <p:cNvPicPr>
            <a:picLocks noChangeAspect="1"/>
          </p:cNvPicPr>
          <p:nvPr/>
        </p:nvPicPr>
        <p:blipFill>
          <a:blip r:embed="rId2" cstate="print"/>
          <a:stretch>
            <a:fillRect/>
          </a:stretch>
        </p:blipFill>
        <p:spPr>
          <a:xfrm>
            <a:off x="0" y="0"/>
            <a:ext cx="9477513" cy="5143500"/>
          </a:xfrm>
          <a:prstGeom prst="rect">
            <a:avLst/>
          </a:prstGeom>
        </p:spPr>
      </p:pic>
      <p:sp>
        <p:nvSpPr>
          <p:cNvPr id="3" name="Text 0"/>
          <p:cNvSpPr/>
          <p:nvPr/>
        </p:nvSpPr>
        <p:spPr>
          <a:xfrm>
            <a:off x="971600" y="267494"/>
            <a:ext cx="7094577" cy="864096"/>
          </a:xfrm>
          <a:prstGeom prst="rect">
            <a:avLst/>
          </a:prstGeom>
          <a:noFill/>
          <a:ln/>
        </p:spPr>
        <p:txBody>
          <a:bodyPr wrap="none" lIns="0" tIns="0" rIns="0" bIns="0" rtlCol="0" anchor="t"/>
          <a:lstStyle/>
          <a:p>
            <a:pPr marL="0" indent="0">
              <a:lnSpc>
                <a:spcPts val="5550"/>
              </a:lnSpc>
              <a:buNone/>
            </a:pPr>
            <a:endParaRPr lang="en-US" sz="4450" dirty="0"/>
          </a:p>
        </p:txBody>
      </p:sp>
      <p:sp>
        <p:nvSpPr>
          <p:cNvPr id="24" name="Text 0"/>
          <p:cNvSpPr/>
          <p:nvPr/>
        </p:nvSpPr>
        <p:spPr>
          <a:xfrm>
            <a:off x="971600" y="267494"/>
            <a:ext cx="7094577" cy="864096"/>
          </a:xfrm>
          <a:prstGeom prst="rect">
            <a:avLst/>
          </a:prstGeom>
          <a:noFill/>
          <a:ln/>
        </p:spPr>
        <p:txBody>
          <a:bodyPr wrap="none" lIns="0" tIns="0" rIns="0" bIns="0" rtlCol="0" anchor="t"/>
          <a:lstStyle/>
          <a:p>
            <a:pPr marL="0" indent="0">
              <a:lnSpc>
                <a:spcPts val="5550"/>
              </a:lnSpc>
              <a:buNone/>
            </a:pPr>
            <a:endParaRPr lang="en-US" sz="4450" dirty="0"/>
          </a:p>
        </p:txBody>
      </p:sp>
      <p:sp>
        <p:nvSpPr>
          <p:cNvPr id="25" name="Скругленный прямоугольник 24"/>
          <p:cNvSpPr/>
          <p:nvPr/>
        </p:nvSpPr>
        <p:spPr>
          <a:xfrm>
            <a:off x="251520" y="195486"/>
            <a:ext cx="8568952" cy="812626"/>
          </a:xfrm>
          <a:prstGeom prst="roundRect">
            <a:avLst/>
          </a:prstGeom>
          <a:solidFill>
            <a:srgbClr val="F2D9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26" name="TextBox 25"/>
          <p:cNvSpPr txBox="1"/>
          <p:nvPr/>
        </p:nvSpPr>
        <p:spPr>
          <a:xfrm>
            <a:off x="1619672" y="267494"/>
            <a:ext cx="7056784" cy="646331"/>
          </a:xfrm>
          <a:prstGeom prst="rect">
            <a:avLst/>
          </a:prstGeom>
          <a:noFill/>
        </p:spPr>
        <p:txBody>
          <a:bodyPr wrap="square" rtlCol="0">
            <a:spAutoFit/>
          </a:bodyPr>
          <a:lstStyle/>
          <a:p>
            <a:pPr algn="ctr"/>
            <a:r>
              <a:rPr lang="uk-UA" b="1" dirty="0" smtClean="0">
                <a:latin typeface="Times New Roman" pitchFamily="18" charset="0"/>
                <a:cs typeface="Times New Roman" pitchFamily="18" charset="0"/>
              </a:rPr>
              <a:t>Процес управління податковими ризиками здійснюється на            стратегічному, тактичному та оперативному рівнях.</a:t>
            </a:r>
          </a:p>
        </p:txBody>
      </p:sp>
      <p:pic>
        <p:nvPicPr>
          <p:cNvPr id="27" name="Рисунок 26" descr="Лупа">
            <a:extLst>
              <a:ext uri="{FF2B5EF4-FFF2-40B4-BE49-F238E27FC236}">
                <a16:creationId xmlns="" xmlns:a16="http://schemas.microsoft.com/office/drawing/2014/main" id="{0F5810B3-87CC-E759-15E0-0DB29209E972}"/>
              </a:ext>
            </a:extLst>
          </p:cNvPr>
          <p:cNvPicPr>
            <a:picLocks noChangeAspect="1"/>
          </p:cNvPicPr>
          <p:nvPr/>
        </p:nvPicPr>
        <p:blipFill>
          <a:blip r:embed="rId3" cstate="print">
            <a:extLst>
              <a:ext uri="{96DAC541-7B7A-43D3-8B79-37D633B846F1}">
                <asvg:svgBlip xmlns="" xmlns:asvg="http://schemas.microsoft.com/office/drawing/2016/SVG/main" r:embed="rId21"/>
              </a:ext>
            </a:extLst>
          </a:blip>
          <a:stretch>
            <a:fillRect/>
          </a:stretch>
        </p:blipFill>
        <p:spPr>
          <a:xfrm>
            <a:off x="899592" y="339502"/>
            <a:ext cx="576064" cy="504056"/>
          </a:xfrm>
          <a:prstGeom prst="rect">
            <a:avLst/>
          </a:prstGeom>
        </p:spPr>
      </p:pic>
      <p:sp>
        <p:nvSpPr>
          <p:cNvPr id="28" name="Прямоугольник 27"/>
          <p:cNvSpPr/>
          <p:nvPr/>
        </p:nvSpPr>
        <p:spPr>
          <a:xfrm>
            <a:off x="323528" y="1419622"/>
            <a:ext cx="2232248" cy="2880320"/>
          </a:xfrm>
          <a:prstGeom prst="rect">
            <a:avLst/>
          </a:prstGeom>
          <a:solidFill>
            <a:srgbClr val="F2D9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9" name="Прямоугольник 28"/>
          <p:cNvSpPr/>
          <p:nvPr/>
        </p:nvSpPr>
        <p:spPr>
          <a:xfrm>
            <a:off x="2987824" y="1419622"/>
            <a:ext cx="2880320" cy="2808312"/>
          </a:xfrm>
          <a:prstGeom prst="rect">
            <a:avLst/>
          </a:prstGeom>
          <a:solidFill>
            <a:srgbClr val="F2D9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0" name="Прямоугольник 29"/>
          <p:cNvSpPr/>
          <p:nvPr/>
        </p:nvSpPr>
        <p:spPr>
          <a:xfrm>
            <a:off x="6516216" y="1419622"/>
            <a:ext cx="2232248" cy="2736304"/>
          </a:xfrm>
          <a:prstGeom prst="rect">
            <a:avLst/>
          </a:prstGeom>
          <a:solidFill>
            <a:srgbClr val="F2D9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1" name="TextBox 30"/>
          <p:cNvSpPr txBox="1"/>
          <p:nvPr/>
        </p:nvSpPr>
        <p:spPr>
          <a:xfrm>
            <a:off x="395536" y="1563638"/>
            <a:ext cx="2088232" cy="2031325"/>
          </a:xfrm>
          <a:prstGeom prst="rect">
            <a:avLst/>
          </a:prstGeom>
          <a:noFill/>
        </p:spPr>
        <p:txBody>
          <a:bodyPr wrap="square" rtlCol="0">
            <a:spAutoFit/>
          </a:bodyPr>
          <a:lstStyle/>
          <a:p>
            <a:r>
              <a:rPr lang="uk-UA" b="1" dirty="0" smtClean="0">
                <a:latin typeface="Times New Roman" pitchFamily="18" charset="0"/>
                <a:cs typeface="Times New Roman" pitchFamily="18" charset="0"/>
              </a:rPr>
              <a:t>На стратегічному рівні  </a:t>
            </a:r>
            <a:r>
              <a:rPr lang="uk-UA" dirty="0" smtClean="0">
                <a:latin typeface="Times New Roman" pitchFamily="18" charset="0"/>
                <a:cs typeface="Times New Roman" pitchFamily="18" charset="0"/>
              </a:rPr>
              <a:t>управління ризиками  здійснюють - Голова ДПСУ, експертна комісія</a:t>
            </a:r>
          </a:p>
          <a:p>
            <a:endParaRPr lang="uk-UA" dirty="0"/>
          </a:p>
        </p:txBody>
      </p:sp>
      <p:sp>
        <p:nvSpPr>
          <p:cNvPr id="32" name="TextBox 31"/>
          <p:cNvSpPr txBox="1"/>
          <p:nvPr/>
        </p:nvSpPr>
        <p:spPr>
          <a:xfrm>
            <a:off x="3059832" y="1419622"/>
            <a:ext cx="2736304" cy="3139321"/>
          </a:xfrm>
          <a:prstGeom prst="rect">
            <a:avLst/>
          </a:prstGeom>
          <a:noFill/>
        </p:spPr>
        <p:txBody>
          <a:bodyPr wrap="square" rtlCol="0">
            <a:spAutoFit/>
          </a:bodyPr>
          <a:lstStyle/>
          <a:p>
            <a:r>
              <a:rPr lang="uk-UA" b="1" dirty="0" smtClean="0">
                <a:latin typeface="Times New Roman" pitchFamily="18" charset="0"/>
                <a:cs typeface="Times New Roman" pitchFamily="18" charset="0"/>
              </a:rPr>
              <a:t>На тактичному</a:t>
            </a:r>
            <a:r>
              <a:rPr lang="uk-UA" dirty="0" smtClean="0">
                <a:latin typeface="Times New Roman" pitchFamily="18" charset="0"/>
                <a:cs typeface="Times New Roman" pitchFamily="18" charset="0"/>
              </a:rPr>
              <a:t> – структурний підрозділ ДПСУ, відповідальний за впровадження </a:t>
            </a:r>
            <a:r>
              <a:rPr lang="uk-UA" dirty="0" err="1" smtClean="0">
                <a:latin typeface="Times New Roman" pitchFamily="18" charset="0"/>
                <a:cs typeface="Times New Roman" pitchFamily="18" charset="0"/>
              </a:rPr>
              <a:t>комплаєнсу</a:t>
            </a:r>
            <a:r>
              <a:rPr lang="uk-UA" dirty="0" smtClean="0">
                <a:latin typeface="Times New Roman" pitchFamily="18" charset="0"/>
                <a:cs typeface="Times New Roman" pitchFamily="18" charset="0"/>
              </a:rPr>
              <a:t> в  податковій сфері та в межах функціональних повноважень інші структурні підрозділи ДПС України</a:t>
            </a:r>
          </a:p>
          <a:p>
            <a:endParaRPr lang="uk-UA" dirty="0"/>
          </a:p>
        </p:txBody>
      </p:sp>
      <p:sp>
        <p:nvSpPr>
          <p:cNvPr id="33" name="TextBox 32"/>
          <p:cNvSpPr txBox="1"/>
          <p:nvPr/>
        </p:nvSpPr>
        <p:spPr>
          <a:xfrm>
            <a:off x="6588224" y="1563638"/>
            <a:ext cx="2088232" cy="1477328"/>
          </a:xfrm>
          <a:prstGeom prst="rect">
            <a:avLst/>
          </a:prstGeom>
          <a:noFill/>
        </p:spPr>
        <p:txBody>
          <a:bodyPr wrap="square" rtlCol="0">
            <a:spAutoFit/>
          </a:bodyPr>
          <a:lstStyle/>
          <a:p>
            <a:r>
              <a:rPr lang="uk-UA" b="1" dirty="0" smtClean="0">
                <a:latin typeface="Times New Roman" pitchFamily="18" charset="0"/>
                <a:cs typeface="Times New Roman" pitchFamily="18" charset="0"/>
              </a:rPr>
              <a:t>На оперативному</a:t>
            </a:r>
            <a:r>
              <a:rPr lang="uk-UA" dirty="0" smtClean="0">
                <a:latin typeface="Times New Roman" pitchFamily="18" charset="0"/>
                <a:cs typeface="Times New Roman" pitchFamily="18" charset="0"/>
              </a:rPr>
              <a:t> – структурні підрозділи та </a:t>
            </a:r>
            <a:r>
              <a:rPr lang="uk-UA" u="sng" dirty="0" smtClean="0">
                <a:latin typeface="Times New Roman" pitchFamily="18" charset="0"/>
                <a:cs typeface="Times New Roman" pitchFamily="18" charset="0"/>
              </a:rPr>
              <a:t>територіальні органи ДПС.</a:t>
            </a:r>
            <a:endParaRPr lang="uk-UA" dirty="0">
              <a:latin typeface="Times New Roman" pitchFamily="18" charset="0"/>
              <a:cs typeface="Times New Roman" pitchFamily="18" charset="0"/>
            </a:endParaRPr>
          </a:p>
        </p:txBody>
      </p:sp>
      <p:sp>
        <p:nvSpPr>
          <p:cNvPr id="15" name="Номер слайда 8"/>
          <p:cNvSpPr>
            <a:spLocks noGrp="1"/>
          </p:cNvSpPr>
          <p:nvPr>
            <p:ph type="sldNum" sz="quarter" idx="12"/>
          </p:nvPr>
        </p:nvSpPr>
        <p:spPr>
          <a:xfrm>
            <a:off x="8820472" y="123478"/>
            <a:ext cx="395536" cy="339502"/>
          </a:xfrm>
        </p:spPr>
        <p:txBody>
          <a:bodyPr/>
          <a:lstStyle/>
          <a:p>
            <a:fld id="{764F593F-0D5B-4CF0-BEE2-6583C73E7271}" type="slidenum">
              <a:rPr lang="uk-UA" sz="1800" b="1" smtClean="0">
                <a:solidFill>
                  <a:schemeClr val="tx1"/>
                </a:solidFill>
                <a:latin typeface="Times New Roman" pitchFamily="18" charset="0"/>
                <a:cs typeface="Times New Roman" pitchFamily="18" charset="0"/>
              </a:rPr>
              <a:pPr/>
              <a:t>6</a:t>
            </a:fld>
            <a:endParaRPr lang="uk-UA" sz="1800" b="1" dirty="0">
              <a:solidFill>
                <a:schemeClr val="tx1"/>
              </a:solidFill>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 xmlns:a16="http://schemas.microsoft.com/office/drawing/2014/main" id="{2170DA49-DEF5-7CAF-4FEB-242E776DFC0E}"/>
              </a:ext>
            </a:extLst>
          </p:cNvPr>
          <p:cNvPicPr>
            <a:picLocks noChangeAspect="1"/>
          </p:cNvPicPr>
          <p:nvPr/>
        </p:nvPicPr>
        <p:blipFill>
          <a:blip r:embed="rId2" cstate="print"/>
          <a:stretch>
            <a:fillRect/>
          </a:stretch>
        </p:blipFill>
        <p:spPr>
          <a:xfrm>
            <a:off x="0" y="0"/>
            <a:ext cx="9477513" cy="5143500"/>
          </a:xfrm>
          <a:prstGeom prst="rect">
            <a:avLst/>
          </a:prstGeom>
        </p:spPr>
      </p:pic>
      <p:sp>
        <p:nvSpPr>
          <p:cNvPr id="3" name="Text 0"/>
          <p:cNvSpPr/>
          <p:nvPr/>
        </p:nvSpPr>
        <p:spPr>
          <a:xfrm>
            <a:off x="971600" y="267494"/>
            <a:ext cx="7094577" cy="864096"/>
          </a:xfrm>
          <a:prstGeom prst="rect">
            <a:avLst/>
          </a:prstGeom>
          <a:noFill/>
          <a:ln/>
        </p:spPr>
        <p:txBody>
          <a:bodyPr wrap="none" lIns="0" tIns="0" rIns="0" bIns="0" rtlCol="0" anchor="t"/>
          <a:lstStyle/>
          <a:p>
            <a:pPr marL="0" indent="0">
              <a:lnSpc>
                <a:spcPts val="5550"/>
              </a:lnSpc>
              <a:buNone/>
            </a:pPr>
            <a:endParaRPr lang="en-US" sz="4450" dirty="0"/>
          </a:p>
        </p:txBody>
      </p:sp>
      <p:sp>
        <p:nvSpPr>
          <p:cNvPr id="4" name="Text 0"/>
          <p:cNvSpPr/>
          <p:nvPr/>
        </p:nvSpPr>
        <p:spPr>
          <a:xfrm>
            <a:off x="971600" y="267494"/>
            <a:ext cx="7094577" cy="864096"/>
          </a:xfrm>
          <a:prstGeom prst="rect">
            <a:avLst/>
          </a:prstGeom>
          <a:noFill/>
          <a:ln/>
        </p:spPr>
        <p:txBody>
          <a:bodyPr wrap="none" lIns="0" tIns="0" rIns="0" bIns="0" rtlCol="0" anchor="t"/>
          <a:lstStyle/>
          <a:p>
            <a:pPr marL="0" indent="0">
              <a:lnSpc>
                <a:spcPts val="5550"/>
              </a:lnSpc>
              <a:buNone/>
            </a:pPr>
            <a:endParaRPr lang="en-US" sz="4450" dirty="0"/>
          </a:p>
        </p:txBody>
      </p:sp>
      <p:sp>
        <p:nvSpPr>
          <p:cNvPr id="5" name="Скругленный прямоугольник 4"/>
          <p:cNvSpPr/>
          <p:nvPr/>
        </p:nvSpPr>
        <p:spPr>
          <a:xfrm>
            <a:off x="251520" y="195486"/>
            <a:ext cx="8568952" cy="812626"/>
          </a:xfrm>
          <a:prstGeom prst="roundRect">
            <a:avLst/>
          </a:prstGeom>
          <a:solidFill>
            <a:srgbClr val="F2D9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6" name="TextBox 5"/>
          <p:cNvSpPr txBox="1"/>
          <p:nvPr/>
        </p:nvSpPr>
        <p:spPr>
          <a:xfrm>
            <a:off x="1619672" y="267494"/>
            <a:ext cx="7056784" cy="923330"/>
          </a:xfrm>
          <a:prstGeom prst="rect">
            <a:avLst/>
          </a:prstGeom>
          <a:noFill/>
        </p:spPr>
        <p:txBody>
          <a:bodyPr wrap="square" rtlCol="0">
            <a:spAutoFit/>
          </a:bodyPr>
          <a:lstStyle/>
          <a:p>
            <a:pPr algn="ctr"/>
            <a:r>
              <a:rPr lang="uk-UA" b="1" dirty="0" smtClean="0">
                <a:latin typeface="Times New Roman" pitchFamily="18" charset="0"/>
                <a:cs typeface="Times New Roman" pitchFamily="18" charset="0"/>
              </a:rPr>
              <a:t>Оцінка ступеня податкового ризику може визначатись наступними способами:</a:t>
            </a:r>
          </a:p>
          <a:p>
            <a:pPr algn="ctr"/>
            <a:endParaRPr lang="uk-UA" dirty="0" smtClean="0">
              <a:latin typeface="Times New Roman" pitchFamily="18" charset="0"/>
              <a:cs typeface="Times New Roman" pitchFamily="18" charset="0"/>
            </a:endParaRPr>
          </a:p>
        </p:txBody>
      </p:sp>
      <p:pic>
        <p:nvPicPr>
          <p:cNvPr id="7" name="Рисунок 6" descr="Лупа">
            <a:extLst>
              <a:ext uri="{FF2B5EF4-FFF2-40B4-BE49-F238E27FC236}">
                <a16:creationId xmlns="" xmlns:a16="http://schemas.microsoft.com/office/drawing/2014/main" id="{0F5810B3-87CC-E759-15E0-0DB29209E972}"/>
              </a:ext>
            </a:extLst>
          </p:cNvPr>
          <p:cNvPicPr>
            <a:picLocks noChangeAspect="1"/>
          </p:cNvPicPr>
          <p:nvPr/>
        </p:nvPicPr>
        <p:blipFill>
          <a:blip r:embed="rId3" cstate="print">
            <a:extLst>
              <a:ext uri="{96DAC541-7B7A-43D3-8B79-37D633B846F1}">
                <asvg:svgBlip xmlns="" xmlns:asvg="http://schemas.microsoft.com/office/drawing/2016/SVG/main" r:embed="rId21"/>
              </a:ext>
            </a:extLst>
          </a:blip>
          <a:stretch>
            <a:fillRect/>
          </a:stretch>
        </p:blipFill>
        <p:spPr>
          <a:xfrm>
            <a:off x="899592" y="339502"/>
            <a:ext cx="576064" cy="504056"/>
          </a:xfrm>
          <a:prstGeom prst="rect">
            <a:avLst/>
          </a:prstGeom>
        </p:spPr>
      </p:pic>
      <p:sp>
        <p:nvSpPr>
          <p:cNvPr id="8" name="Прямоугольник 7"/>
          <p:cNvSpPr/>
          <p:nvPr/>
        </p:nvSpPr>
        <p:spPr>
          <a:xfrm>
            <a:off x="323528" y="1347614"/>
            <a:ext cx="2232248" cy="2880320"/>
          </a:xfrm>
          <a:prstGeom prst="rect">
            <a:avLst/>
          </a:prstGeom>
          <a:solidFill>
            <a:srgbClr val="F2D9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Прямоугольник 8"/>
          <p:cNvSpPr/>
          <p:nvPr/>
        </p:nvSpPr>
        <p:spPr>
          <a:xfrm>
            <a:off x="2771800" y="1347614"/>
            <a:ext cx="3456384" cy="2880320"/>
          </a:xfrm>
          <a:prstGeom prst="rect">
            <a:avLst/>
          </a:prstGeom>
          <a:solidFill>
            <a:srgbClr val="F2D9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Прямоугольник 9"/>
          <p:cNvSpPr/>
          <p:nvPr/>
        </p:nvSpPr>
        <p:spPr>
          <a:xfrm>
            <a:off x="6516216" y="1419622"/>
            <a:ext cx="2232248" cy="2736304"/>
          </a:xfrm>
          <a:prstGeom prst="rect">
            <a:avLst/>
          </a:prstGeom>
          <a:solidFill>
            <a:srgbClr val="F2D9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TextBox 10"/>
          <p:cNvSpPr txBox="1"/>
          <p:nvPr/>
        </p:nvSpPr>
        <p:spPr>
          <a:xfrm>
            <a:off x="395536" y="1563638"/>
            <a:ext cx="2088232" cy="2308324"/>
          </a:xfrm>
          <a:prstGeom prst="rect">
            <a:avLst/>
          </a:prstGeom>
          <a:noFill/>
        </p:spPr>
        <p:txBody>
          <a:bodyPr wrap="square" rtlCol="0">
            <a:spAutoFit/>
          </a:bodyPr>
          <a:lstStyle/>
          <a:p>
            <a:pPr lvl="0"/>
            <a:r>
              <a:rPr lang="uk-UA" b="1" dirty="0" smtClean="0">
                <a:latin typeface="Times New Roman" pitchFamily="18" charset="0"/>
                <a:cs typeface="Times New Roman" pitchFamily="18" charset="0"/>
              </a:rPr>
              <a:t>Автоматизований спосіб</a:t>
            </a:r>
            <a:r>
              <a:rPr lang="uk-UA" dirty="0" smtClean="0">
                <a:latin typeface="Times New Roman" pitchFamily="18" charset="0"/>
                <a:cs typeface="Times New Roman" pitchFamily="18" charset="0"/>
              </a:rPr>
              <a:t>      –                   з використанням інформаційно-комунікаційних систем  (ІКС) ДПС України</a:t>
            </a:r>
          </a:p>
          <a:p>
            <a:endParaRPr lang="uk-UA" dirty="0"/>
          </a:p>
        </p:txBody>
      </p:sp>
      <p:sp>
        <p:nvSpPr>
          <p:cNvPr id="12" name="TextBox 11"/>
          <p:cNvSpPr txBox="1"/>
          <p:nvPr/>
        </p:nvSpPr>
        <p:spPr>
          <a:xfrm>
            <a:off x="2843808" y="1419622"/>
            <a:ext cx="3312368" cy="2585323"/>
          </a:xfrm>
          <a:prstGeom prst="rect">
            <a:avLst/>
          </a:prstGeom>
          <a:noFill/>
        </p:spPr>
        <p:txBody>
          <a:bodyPr wrap="square" rtlCol="0">
            <a:spAutoFit/>
          </a:bodyPr>
          <a:lstStyle/>
          <a:p>
            <a:pPr lvl="0"/>
            <a:r>
              <a:rPr lang="uk-UA" b="1" dirty="0" smtClean="0">
                <a:latin typeface="Times New Roman" pitchFamily="18" charset="0"/>
                <a:cs typeface="Times New Roman" pitchFamily="18" charset="0"/>
              </a:rPr>
              <a:t>Неавтоматизований спосіб</a:t>
            </a:r>
            <a:r>
              <a:rPr lang="uk-UA" dirty="0" smtClean="0">
                <a:latin typeface="Times New Roman" pitchFamily="18" charset="0"/>
                <a:cs typeface="Times New Roman" pitchFamily="18" charset="0"/>
              </a:rPr>
              <a:t> – аналіз факторів та обставин , які неможливо виконати автоматизовано (особливості господарських операцій платників, досвід світових практик діяльності платників, судова практика тощо)</a:t>
            </a:r>
          </a:p>
          <a:p>
            <a:endParaRPr lang="uk-UA" dirty="0"/>
          </a:p>
        </p:txBody>
      </p:sp>
      <p:sp>
        <p:nvSpPr>
          <p:cNvPr id="13" name="TextBox 12"/>
          <p:cNvSpPr txBox="1"/>
          <p:nvPr/>
        </p:nvSpPr>
        <p:spPr>
          <a:xfrm>
            <a:off x="6588224" y="1419622"/>
            <a:ext cx="2160240" cy="2308324"/>
          </a:xfrm>
          <a:prstGeom prst="rect">
            <a:avLst/>
          </a:prstGeom>
          <a:noFill/>
        </p:spPr>
        <p:txBody>
          <a:bodyPr wrap="square" rtlCol="0">
            <a:spAutoFit/>
          </a:bodyPr>
          <a:lstStyle/>
          <a:p>
            <a:pPr lvl="0"/>
            <a:r>
              <a:rPr lang="uk-UA" b="1" dirty="0" smtClean="0">
                <a:latin typeface="Times New Roman" pitchFamily="18" charset="0"/>
                <a:cs typeface="Times New Roman" pitchFamily="18" charset="0"/>
              </a:rPr>
              <a:t>Комбінований спосіб </a:t>
            </a:r>
            <a:r>
              <a:rPr lang="uk-UA" dirty="0" smtClean="0">
                <a:latin typeface="Times New Roman" pitchFamily="18" charset="0"/>
                <a:cs typeface="Times New Roman" pitchFamily="18" charset="0"/>
              </a:rPr>
              <a:t>– поєднання оцінки ризиків шляхом поєднання автоматизованого та неавтоматизованого способів </a:t>
            </a:r>
            <a:endParaRPr lang="uk-UA" dirty="0">
              <a:latin typeface="Times New Roman" pitchFamily="18" charset="0"/>
              <a:cs typeface="Times New Roman" pitchFamily="18" charset="0"/>
            </a:endParaRPr>
          </a:p>
        </p:txBody>
      </p:sp>
      <p:sp>
        <p:nvSpPr>
          <p:cNvPr id="14" name="Номер слайда 8"/>
          <p:cNvSpPr>
            <a:spLocks noGrp="1"/>
          </p:cNvSpPr>
          <p:nvPr>
            <p:ph type="sldNum" sz="quarter" idx="12"/>
          </p:nvPr>
        </p:nvSpPr>
        <p:spPr>
          <a:xfrm>
            <a:off x="8748464" y="123478"/>
            <a:ext cx="395536" cy="339502"/>
          </a:xfrm>
        </p:spPr>
        <p:txBody>
          <a:bodyPr/>
          <a:lstStyle/>
          <a:p>
            <a:fld id="{764F593F-0D5B-4CF0-BEE2-6583C73E7271}" type="slidenum">
              <a:rPr lang="uk-UA" sz="1800" b="1" smtClean="0">
                <a:solidFill>
                  <a:schemeClr val="tx1"/>
                </a:solidFill>
                <a:latin typeface="Times New Roman" pitchFamily="18" charset="0"/>
                <a:cs typeface="Times New Roman" pitchFamily="18" charset="0"/>
              </a:rPr>
              <a:pPr/>
              <a:t>7</a:t>
            </a:fld>
            <a:endParaRPr lang="uk-UA" sz="1800" b="1" dirty="0">
              <a:solidFill>
                <a:schemeClr val="tx1"/>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Північноатлантичний альянс">
            <a:extLst>
              <a:ext uri="{FF2B5EF4-FFF2-40B4-BE49-F238E27FC236}">
                <a16:creationId xmlns="" xmlns:a16="http://schemas.microsoft.com/office/drawing/2014/main" id="{46307B21-97A8-12B8-8A72-A0690AD7BE84}"/>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0538"/>
            <a:ext cx="9144000" cy="51435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45512965"/>
      </p:ext>
    </p:extLst>
  </p:cSld>
  <p:clrMapOvr>
    <a:masterClrMapping/>
  </p:clrMapOvr>
</p:sld>
</file>

<file path=ppt/theme/theme1.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TotalTime>
  <Words>388</Words>
  <Application>Microsoft Office PowerPoint</Application>
  <PresentationFormat>Экран (16:9)</PresentationFormat>
  <Paragraphs>38</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Тема Office</vt:lpstr>
      <vt:lpstr>Слайд 1</vt:lpstr>
      <vt:lpstr>Слайд 2</vt:lpstr>
      <vt:lpstr>Слайд 3</vt:lpstr>
      <vt:lpstr>Слайд 4</vt:lpstr>
      <vt:lpstr>Слайд 5</vt:lpstr>
      <vt:lpstr>Слайд 6</vt:lpstr>
      <vt:lpstr>Слайд 7</vt:lpstr>
      <vt:lpstr>Слайд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Sara Yasmeen (Wipro Technologies)</dc:creator>
  <cp:lastModifiedBy>d01-nechaj</cp:lastModifiedBy>
  <cp:revision>48</cp:revision>
  <dcterms:created xsi:type="dcterms:W3CDTF">2010-02-23T11:30:32Z</dcterms:created>
  <dcterms:modified xsi:type="dcterms:W3CDTF">2024-12-19T06:17:03Z</dcterms:modified>
</cp:coreProperties>
</file>